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5" r:id="rId10"/>
  </p:sldMasterIdLst>
  <p:notesMasterIdLst>
    <p:notesMasterId r:id="rId43"/>
  </p:notesMasterIdLst>
  <p:sldIdLst>
    <p:sldId id="257" r:id="rId11"/>
    <p:sldId id="258" r:id="rId12"/>
    <p:sldId id="447" r:id="rId13"/>
    <p:sldId id="259" r:id="rId14"/>
    <p:sldId id="390" r:id="rId15"/>
    <p:sldId id="425" r:id="rId16"/>
    <p:sldId id="426" r:id="rId17"/>
    <p:sldId id="427" r:id="rId18"/>
    <p:sldId id="428" r:id="rId19"/>
    <p:sldId id="443" r:id="rId20"/>
    <p:sldId id="429" r:id="rId21"/>
    <p:sldId id="448" r:id="rId22"/>
    <p:sldId id="431" r:id="rId23"/>
    <p:sldId id="446" r:id="rId24"/>
    <p:sldId id="430" r:id="rId25"/>
    <p:sldId id="445" r:id="rId26"/>
    <p:sldId id="444" r:id="rId27"/>
    <p:sldId id="432" r:id="rId28"/>
    <p:sldId id="433" r:id="rId29"/>
    <p:sldId id="434" r:id="rId30"/>
    <p:sldId id="435" r:id="rId31"/>
    <p:sldId id="436" r:id="rId32"/>
    <p:sldId id="437" r:id="rId33"/>
    <p:sldId id="438" r:id="rId34"/>
    <p:sldId id="439" r:id="rId35"/>
    <p:sldId id="440" r:id="rId36"/>
    <p:sldId id="393" r:id="rId37"/>
    <p:sldId id="394" r:id="rId38"/>
    <p:sldId id="395" r:id="rId39"/>
    <p:sldId id="396" r:id="rId40"/>
    <p:sldId id="398" r:id="rId41"/>
    <p:sldId id="399" r:id="rId42"/>
  </p:sldIdLst>
  <p:sldSz cx="9144000" cy="6858000" type="screen4x3"/>
  <p:notesSz cx="7010400" cy="9296400"/>
  <p:embeddedFontLst>
    <p:embeddedFont>
      <p:font typeface="SJSU Spartan Regular" panose="02000000000000000000" charset="0"/>
      <p:regular r:id="rId44"/>
    </p:embeddedFont>
    <p:embeddedFont>
      <p:font typeface="SJSU Spartan Bold" panose="02000000000000000000" charset="0"/>
      <p:regular r:id="rId45"/>
    </p:embeddedFont>
    <p:embeddedFont>
      <p:font typeface="Calibri" panose="020F0502020204030204" pitchFamily="34" charset="0"/>
      <p:regular r:id="rId46"/>
      <p:bold r:id="rId47"/>
      <p:italic r:id="rId48"/>
      <p:boldItalic r:id="rId49"/>
    </p:embeddedFont>
    <p:embeddedFont>
      <p:font typeface="Helvetica Neue" panose="020B0604020202020204"/>
      <p:regular r:id="rId50"/>
      <p:bold r:id="rId51"/>
      <p:italic r:id="rId52"/>
      <p:boldItalic r:id="rId53"/>
    </p:embeddedFont>
    <p:embeddedFont>
      <p:font typeface="Verdana" panose="020B0604030504040204" pitchFamily="34" charset="0"/>
      <p:regular r:id="rId54"/>
      <p:bold r:id="rId55"/>
      <p:italic r:id="rId56"/>
      <p:boldItalic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7"/>
            <p14:sldId id="258"/>
            <p14:sldId id="447"/>
            <p14:sldId id="259"/>
          </p14:sldIdLst>
        </p14:section>
        <p14:section name="Untitled Section" id="{F72D753F-32C6-4738-A0A3-6903C130F7D4}">
          <p14:sldIdLst>
            <p14:sldId id="390"/>
            <p14:sldId id="425"/>
            <p14:sldId id="426"/>
            <p14:sldId id="427"/>
            <p14:sldId id="428"/>
            <p14:sldId id="443"/>
            <p14:sldId id="429"/>
            <p14:sldId id="448"/>
            <p14:sldId id="431"/>
            <p14:sldId id="446"/>
            <p14:sldId id="430"/>
            <p14:sldId id="445"/>
            <p14:sldId id="444"/>
            <p14:sldId id="432"/>
            <p14:sldId id="433"/>
            <p14:sldId id="434"/>
            <p14:sldId id="435"/>
            <p14:sldId id="436"/>
            <p14:sldId id="437"/>
            <p14:sldId id="438"/>
            <p14:sldId id="439"/>
            <p14:sldId id="440"/>
            <p14:sldId id="393"/>
            <p14:sldId id="394"/>
            <p14:sldId id="395"/>
            <p14:sldId id="396"/>
            <p14:sldId id="398"/>
            <p14:sldId id="399"/>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99FF"/>
    <a:srgbClr val="00FF00"/>
    <a:srgbClr val="CC66FF"/>
    <a:srgbClr val="CC0099"/>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6" autoAdjust="0"/>
    <p:restoredTop sz="95597" autoAdjust="0"/>
  </p:normalViewPr>
  <p:slideViewPr>
    <p:cSldViewPr snapToGrid="0">
      <p:cViewPr varScale="1">
        <p:scale>
          <a:sx n="66" d="100"/>
          <a:sy n="66" d="100"/>
        </p:scale>
        <p:origin x="-1180" y="-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Master" Target="slideMasters/slideMaster8.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6588544"/>
        <c:axId val="197071936"/>
      </c:barChart>
      <c:catAx>
        <c:axId val="196588544"/>
        <c:scaling>
          <c:orientation val="minMax"/>
        </c:scaling>
        <c:delete val="1"/>
        <c:axPos val="b"/>
        <c:numFmt formatCode="General" sourceLinked="1"/>
        <c:majorTickMark val="none"/>
        <c:minorTickMark val="none"/>
        <c:tickLblPos val="nextTo"/>
        <c:crossAx val="197071936"/>
        <c:crosses val="autoZero"/>
        <c:auto val="1"/>
        <c:lblAlgn val="ctr"/>
        <c:lblOffset val="100"/>
        <c:noMultiLvlLbl val="0"/>
      </c:catAx>
      <c:valAx>
        <c:axId val="197071936"/>
        <c:scaling>
          <c:orientation val="minMax"/>
          <c:max val="1"/>
          <c:min val="0"/>
        </c:scaling>
        <c:delete val="1"/>
        <c:axPos val="l"/>
        <c:numFmt formatCode="General" sourceLinked="1"/>
        <c:majorTickMark val="none"/>
        <c:minorTickMark val="none"/>
        <c:tickLblPos val="nextTo"/>
        <c:crossAx val="19658854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6858880"/>
        <c:axId val="197074240"/>
      </c:barChart>
      <c:catAx>
        <c:axId val="196858880"/>
        <c:scaling>
          <c:orientation val="minMax"/>
        </c:scaling>
        <c:delete val="1"/>
        <c:axPos val="b"/>
        <c:numFmt formatCode="General" sourceLinked="1"/>
        <c:majorTickMark val="none"/>
        <c:minorTickMark val="none"/>
        <c:tickLblPos val="nextTo"/>
        <c:crossAx val="197074240"/>
        <c:crosses val="autoZero"/>
        <c:auto val="1"/>
        <c:lblAlgn val="ctr"/>
        <c:lblOffset val="100"/>
        <c:noMultiLvlLbl val="0"/>
      </c:catAx>
      <c:valAx>
        <c:axId val="197074240"/>
        <c:scaling>
          <c:orientation val="minMax"/>
          <c:max val="1"/>
          <c:min val="0"/>
        </c:scaling>
        <c:delete val="1"/>
        <c:axPos val="l"/>
        <c:numFmt formatCode="General" sourceLinked="1"/>
        <c:majorTickMark val="none"/>
        <c:minorTickMark val="none"/>
        <c:tickLblPos val="nextTo"/>
        <c:crossAx val="19685888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96948480"/>
        <c:axId val="197109440"/>
      </c:lineChart>
      <c:catAx>
        <c:axId val="1969484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7109440"/>
        <c:crossesAt val="0"/>
        <c:auto val="1"/>
        <c:lblAlgn val="ctr"/>
        <c:lblOffset val="100"/>
        <c:noMultiLvlLbl val="0"/>
      </c:catAx>
      <c:valAx>
        <c:axId val="197109440"/>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69484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7056000"/>
        <c:axId val="197070208"/>
      </c:barChart>
      <c:catAx>
        <c:axId val="197056000"/>
        <c:scaling>
          <c:orientation val="minMax"/>
        </c:scaling>
        <c:delete val="1"/>
        <c:axPos val="b"/>
        <c:numFmt formatCode="General" sourceLinked="1"/>
        <c:majorTickMark val="none"/>
        <c:minorTickMark val="none"/>
        <c:tickLblPos val="nextTo"/>
        <c:crossAx val="197070208"/>
        <c:crosses val="autoZero"/>
        <c:auto val="1"/>
        <c:lblAlgn val="ctr"/>
        <c:lblOffset val="100"/>
        <c:noMultiLvlLbl val="0"/>
      </c:catAx>
      <c:valAx>
        <c:axId val="197070208"/>
        <c:scaling>
          <c:orientation val="minMax"/>
          <c:max val="1"/>
          <c:min val="0"/>
        </c:scaling>
        <c:delete val="1"/>
        <c:axPos val="l"/>
        <c:numFmt formatCode="General" sourceLinked="1"/>
        <c:majorTickMark val="none"/>
        <c:minorTickMark val="none"/>
        <c:tickLblPos val="nextTo"/>
        <c:crossAx val="19705600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8/29/2019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2C901-C54C-451E-83B0-7F578DB9AAA3}" type="slidenum">
              <a:rPr lang="en-US" smtClean="0"/>
              <a:t>7</a:t>
            </a:fld>
            <a:endParaRPr lang="en-US"/>
          </a:p>
        </p:txBody>
      </p:sp>
    </p:spTree>
    <p:extLst>
      <p:ext uri="{BB962C8B-B14F-4D97-AF65-F5344CB8AC3E}">
        <p14:creationId xmlns:p14="http://schemas.microsoft.com/office/powerpoint/2010/main" val="3514672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13316" name="Slide Number Placeholder 3"/>
          <p:cNvSpPr>
            <a:spLocks noGrp="1"/>
          </p:cNvSpPr>
          <p:nvPr>
            <p:ph type="sldNum" sz="quarter" idx="5"/>
          </p:nvPr>
        </p:nvSpPr>
        <p:spPr/>
        <p:txBody>
          <a:bodyPr/>
          <a:lstStyle/>
          <a:p>
            <a:pPr>
              <a:defRPr/>
            </a:pPr>
            <a:fld id="{2452AA2F-7E8E-4914-8002-C1856D68DC62}" type="slidenum">
              <a:rPr lang="en-US" smtClean="0"/>
              <a:pPr>
                <a:defRPr/>
              </a:pPr>
              <a:t>18</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Technical Report Writing</a:t>
            </a:r>
          </a:p>
        </p:txBody>
      </p:sp>
      <p:sp>
        <p:nvSpPr>
          <p:cNvPr id="56323" name="Rectangle 12"/>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Introduction to Engineering Design</a:t>
            </a:r>
            <a:r>
              <a:rPr lang="en-US" altLang="en-US" sz="1000" b="0" baseline="30000">
                <a:solidFill>
                  <a:schemeClr val="tx1"/>
                </a:solidFill>
                <a:latin typeface="Arial" charset="0"/>
              </a:rPr>
              <a:t>TM</a:t>
            </a:r>
          </a:p>
          <a:p>
            <a:r>
              <a:rPr lang="en-US" altLang="en-US" sz="1000" b="0">
                <a:solidFill>
                  <a:schemeClr val="tx1"/>
                </a:solidFill>
                <a:latin typeface="Arial" charset="0"/>
              </a:rPr>
              <a:t>Unit 3 – Lesson 3.4 – Product Improvement By Design</a:t>
            </a:r>
          </a:p>
        </p:txBody>
      </p:sp>
      <p:sp>
        <p:nvSpPr>
          <p:cNvPr id="56324" name="Rectangle 13"/>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Project Lead The Way, Inc.</a:t>
            </a:r>
            <a:endParaRPr lang="en-US" altLang="en-US" sz="1000" b="0" baseline="30000">
              <a:solidFill>
                <a:schemeClr val="tx1"/>
              </a:solidFill>
              <a:latin typeface="Arial" charset="0"/>
            </a:endParaRPr>
          </a:p>
          <a:p>
            <a:r>
              <a:rPr lang="en-US" altLang="en-US" sz="1000" b="0">
                <a:solidFill>
                  <a:schemeClr val="tx1"/>
                </a:solidFill>
                <a:latin typeface="Arial" charset="0"/>
              </a:rPr>
              <a:t>Copyright 2007</a:t>
            </a:r>
          </a:p>
          <a:p>
            <a:endParaRPr lang="en-US" altLang="en-US" sz="1000" b="0">
              <a:solidFill>
                <a:schemeClr val="tx1"/>
              </a:solidFill>
              <a:latin typeface="Arial" charset="0"/>
            </a:endParaRPr>
          </a:p>
        </p:txBody>
      </p:sp>
      <p:sp>
        <p:nvSpPr>
          <p:cNvPr id="56325"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fld id="{AC858890-667E-4C48-B478-B460A60AED8B}" type="slidenum">
              <a:rPr lang="en-US" altLang="en-US" sz="1200" b="0">
                <a:solidFill>
                  <a:schemeClr val="tx1"/>
                </a:solidFill>
                <a:latin typeface="Arial" charset="0"/>
              </a:rPr>
              <a:pPr/>
              <a:t>19</a:t>
            </a:fld>
            <a:endParaRPr lang="en-US" altLang="en-US" sz="1200" b="0">
              <a:solidFill>
                <a:schemeClr val="tx1"/>
              </a:solidFill>
              <a:latin typeface="Arial" charset="0"/>
            </a:endParaRPr>
          </a:p>
        </p:txBody>
      </p:sp>
      <p:sp>
        <p:nvSpPr>
          <p:cNvPr id="56326" name="Rectangle 2"/>
          <p:cNvSpPr>
            <a:spLocks noGrp="1" noRot="1" noChangeAspect="1" noChangeArrowheads="1" noTextEdit="1"/>
          </p:cNvSpPr>
          <p:nvPr>
            <p:ph type="sldImg"/>
          </p:nvPr>
        </p:nvSpPr>
        <p:spPr>
          <a:ln/>
        </p:spPr>
      </p:sp>
      <p:sp>
        <p:nvSpPr>
          <p:cNvPr id="563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Technical Report Writing</a:t>
            </a:r>
          </a:p>
        </p:txBody>
      </p:sp>
      <p:sp>
        <p:nvSpPr>
          <p:cNvPr id="58371" name="Rectangle 12"/>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Introduction to Engineering Design</a:t>
            </a:r>
            <a:r>
              <a:rPr lang="en-US" altLang="en-US" sz="1000" b="0" baseline="30000">
                <a:solidFill>
                  <a:schemeClr val="tx1"/>
                </a:solidFill>
                <a:latin typeface="Arial" charset="0"/>
              </a:rPr>
              <a:t>TM</a:t>
            </a:r>
          </a:p>
          <a:p>
            <a:r>
              <a:rPr lang="en-US" altLang="en-US" sz="1000" b="0">
                <a:solidFill>
                  <a:schemeClr val="tx1"/>
                </a:solidFill>
                <a:latin typeface="Arial" charset="0"/>
              </a:rPr>
              <a:t>Unit 3 – Lesson 3.4 – Product Improvement By Design</a:t>
            </a:r>
          </a:p>
        </p:txBody>
      </p:sp>
      <p:sp>
        <p:nvSpPr>
          <p:cNvPr id="58372" name="Rectangle 13"/>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r>
              <a:rPr lang="en-US" altLang="en-US" sz="1000" b="0">
                <a:solidFill>
                  <a:schemeClr val="tx1"/>
                </a:solidFill>
                <a:latin typeface="Arial" charset="0"/>
              </a:rPr>
              <a:t>Project Lead The Way, Inc.</a:t>
            </a:r>
            <a:endParaRPr lang="en-US" altLang="en-US" sz="1000" b="0" baseline="30000">
              <a:solidFill>
                <a:schemeClr val="tx1"/>
              </a:solidFill>
              <a:latin typeface="Arial" charset="0"/>
            </a:endParaRPr>
          </a:p>
          <a:p>
            <a:r>
              <a:rPr lang="en-US" altLang="en-US" sz="1000" b="0">
                <a:solidFill>
                  <a:schemeClr val="tx1"/>
                </a:solidFill>
                <a:latin typeface="Arial" charset="0"/>
              </a:rPr>
              <a:t>Copyright 2007</a:t>
            </a:r>
          </a:p>
          <a:p>
            <a:endParaRPr lang="en-US" altLang="en-US" sz="1000" b="0">
              <a:solidFill>
                <a:schemeClr val="tx1"/>
              </a:solidFill>
              <a:latin typeface="Arial" charset="0"/>
            </a:endParaRPr>
          </a:p>
        </p:txBody>
      </p:sp>
      <p:sp>
        <p:nvSpPr>
          <p:cNvPr id="58373" name="Rectangle 14"/>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900" b="1">
                <a:solidFill>
                  <a:srgbClr val="003399"/>
                </a:solidFill>
                <a:latin typeface="Verdana" pitchFamily="34" charset="0"/>
                <a:cs typeface="Arial" charset="0"/>
              </a:defRPr>
            </a:lvl1pPr>
            <a:lvl2pPr marL="757048" indent="-291172">
              <a:defRPr sz="3900" b="1">
                <a:solidFill>
                  <a:srgbClr val="003399"/>
                </a:solidFill>
                <a:latin typeface="Verdana" pitchFamily="34" charset="0"/>
                <a:cs typeface="Arial" charset="0"/>
              </a:defRPr>
            </a:lvl2pPr>
            <a:lvl3pPr marL="1164690" indent="-232938">
              <a:defRPr sz="3900" b="1">
                <a:solidFill>
                  <a:srgbClr val="003399"/>
                </a:solidFill>
                <a:latin typeface="Verdana" pitchFamily="34" charset="0"/>
                <a:cs typeface="Arial" charset="0"/>
              </a:defRPr>
            </a:lvl3pPr>
            <a:lvl4pPr marL="1630565" indent="-232938">
              <a:defRPr sz="3900" b="1">
                <a:solidFill>
                  <a:srgbClr val="003399"/>
                </a:solidFill>
                <a:latin typeface="Verdana" pitchFamily="34" charset="0"/>
                <a:cs typeface="Arial" charset="0"/>
              </a:defRPr>
            </a:lvl4pPr>
            <a:lvl5pPr marL="2096440" indent="-232938">
              <a:defRPr sz="3900" b="1">
                <a:solidFill>
                  <a:srgbClr val="003399"/>
                </a:solidFill>
                <a:latin typeface="Verdana" pitchFamily="34" charset="0"/>
                <a:cs typeface="Arial" charset="0"/>
              </a:defRPr>
            </a:lvl5pPr>
            <a:lvl6pPr marL="2562317" indent="-232938" eaLnBrk="0" fontAlgn="base" hangingPunct="0">
              <a:spcBef>
                <a:spcPct val="0"/>
              </a:spcBef>
              <a:spcAft>
                <a:spcPct val="0"/>
              </a:spcAft>
              <a:defRPr sz="3900" b="1">
                <a:solidFill>
                  <a:srgbClr val="003399"/>
                </a:solidFill>
                <a:latin typeface="Verdana" pitchFamily="34" charset="0"/>
                <a:cs typeface="Arial" charset="0"/>
              </a:defRPr>
            </a:lvl6pPr>
            <a:lvl7pPr marL="3028192" indent="-232938" eaLnBrk="0" fontAlgn="base" hangingPunct="0">
              <a:spcBef>
                <a:spcPct val="0"/>
              </a:spcBef>
              <a:spcAft>
                <a:spcPct val="0"/>
              </a:spcAft>
              <a:defRPr sz="3900" b="1">
                <a:solidFill>
                  <a:srgbClr val="003399"/>
                </a:solidFill>
                <a:latin typeface="Verdana" pitchFamily="34" charset="0"/>
                <a:cs typeface="Arial" charset="0"/>
              </a:defRPr>
            </a:lvl7pPr>
            <a:lvl8pPr marL="3494068" indent="-232938" eaLnBrk="0" fontAlgn="base" hangingPunct="0">
              <a:spcBef>
                <a:spcPct val="0"/>
              </a:spcBef>
              <a:spcAft>
                <a:spcPct val="0"/>
              </a:spcAft>
              <a:defRPr sz="3900" b="1">
                <a:solidFill>
                  <a:srgbClr val="003399"/>
                </a:solidFill>
                <a:latin typeface="Verdana" pitchFamily="34" charset="0"/>
                <a:cs typeface="Arial" charset="0"/>
              </a:defRPr>
            </a:lvl8pPr>
            <a:lvl9pPr marL="3959943" indent="-232938" eaLnBrk="0" fontAlgn="base" hangingPunct="0">
              <a:spcBef>
                <a:spcPct val="0"/>
              </a:spcBef>
              <a:spcAft>
                <a:spcPct val="0"/>
              </a:spcAft>
              <a:defRPr sz="3900" b="1">
                <a:solidFill>
                  <a:srgbClr val="003399"/>
                </a:solidFill>
                <a:latin typeface="Verdana" pitchFamily="34" charset="0"/>
                <a:cs typeface="Arial" charset="0"/>
              </a:defRPr>
            </a:lvl9pPr>
          </a:lstStyle>
          <a:p>
            <a:fld id="{2B42B8B4-FAAF-46C9-B7AB-8F7EE5C329AA}" type="slidenum">
              <a:rPr lang="en-US" altLang="en-US" sz="1200" b="0">
                <a:solidFill>
                  <a:schemeClr val="tx1"/>
                </a:solidFill>
                <a:latin typeface="Arial" charset="0"/>
              </a:rPr>
              <a:pPr/>
              <a:t>20</a:t>
            </a:fld>
            <a:endParaRPr lang="en-US" altLang="en-US" sz="1200" b="0">
              <a:solidFill>
                <a:schemeClr val="tx1"/>
              </a:solidFill>
              <a:latin typeface="Arial" charset="0"/>
            </a:endParaRPr>
          </a:p>
        </p:txBody>
      </p:sp>
      <p:sp>
        <p:nvSpPr>
          <p:cNvPr id="58374" name="Rectangle 2"/>
          <p:cNvSpPr>
            <a:spLocks noGrp="1" noRot="1" noChangeAspect="1" noChangeArrowheads="1" noTextEdit="1"/>
          </p:cNvSpPr>
          <p:nvPr>
            <p:ph type="sldImg"/>
          </p:nvPr>
        </p:nvSpPr>
        <p:spPr>
          <a:ln/>
        </p:spPr>
      </p:sp>
      <p:sp>
        <p:nvSpPr>
          <p:cNvPr id="583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Note: </a:t>
            </a:r>
            <a:r>
              <a:rPr lang="en-US" altLang="en-US" b="1" smtClean="0"/>
              <a:t>Expository</a:t>
            </a:r>
            <a:r>
              <a:rPr lang="en-US" altLang="en-US" smtClean="0"/>
              <a:t> means </a:t>
            </a:r>
            <a:r>
              <a:rPr lang="en-US" altLang="en-US" i="1" smtClean="0"/>
              <a:t>serving to expound, set forth, or explain</a:t>
            </a:r>
            <a:r>
              <a:rPr lang="en-US" altLang="en-US" smtClean="0"/>
              <a:t>. (Random House Webster’s College Dictionary)</a:t>
            </a:r>
          </a:p>
          <a:p>
            <a:pPr eaLnBrk="1" hangingPunct="1"/>
            <a:endParaRPr lang="en-US" altLang="en-US" smtClean="0"/>
          </a:p>
          <a:p>
            <a:pPr eaLnBrk="1" hangingPunct="1"/>
            <a:r>
              <a:rPr lang="en-US" altLang="en-US" smtClean="0"/>
              <a:t>Reference:</a:t>
            </a:r>
          </a:p>
          <a:p>
            <a:pPr>
              <a:spcBef>
                <a:spcPct val="50000"/>
              </a:spcBef>
            </a:pPr>
            <a:r>
              <a:rPr lang="en-US" altLang="en-US" smtClean="0"/>
              <a:t>Newman, J. M. (2006). Resources for technical and business writing: Glossary. Retrieved August 3, 2006 from http://www.lupinworks.com/roche/pages/glossary.php</a:t>
            </a:r>
          </a:p>
          <a:p>
            <a:pPr eaLnBrk="1" hangingPunct="1"/>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15364" name="Slide Number Placeholder 3"/>
          <p:cNvSpPr>
            <a:spLocks noGrp="1"/>
          </p:cNvSpPr>
          <p:nvPr>
            <p:ph type="sldNum" sz="quarter" idx="5"/>
          </p:nvPr>
        </p:nvSpPr>
        <p:spPr/>
        <p:txBody>
          <a:bodyPr/>
          <a:lstStyle/>
          <a:p>
            <a:pPr>
              <a:defRPr/>
            </a:pPr>
            <a:fld id="{506B3C53-AEB7-4CAE-90EA-C7D151EEE2B4}" type="slidenum">
              <a:rPr lang="en-US" smtClean="0"/>
              <a:pPr>
                <a:defRPr/>
              </a:pPr>
              <a:t>21</a:t>
            </a:fld>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16388" name="Slide Number Placeholder 3"/>
          <p:cNvSpPr>
            <a:spLocks noGrp="1"/>
          </p:cNvSpPr>
          <p:nvPr>
            <p:ph type="sldNum" sz="quarter" idx="5"/>
          </p:nvPr>
        </p:nvSpPr>
        <p:spPr/>
        <p:txBody>
          <a:bodyPr/>
          <a:lstStyle/>
          <a:p>
            <a:pPr>
              <a:defRPr/>
            </a:pPr>
            <a:fld id="{38BEEDA5-2D16-4945-9FFD-9FA09D48B07D}" type="slidenum">
              <a:rPr lang="en-US" smtClean="0"/>
              <a:pPr>
                <a:defRPr/>
              </a:pPr>
              <a:t>22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82688" y="706438"/>
            <a:ext cx="4645025" cy="3484562"/>
          </a:xfrm>
          <a:solidFill>
            <a:srgbClr val="729FCF"/>
          </a:solidFill>
          <a:ln w="25400">
            <a:solidFill>
              <a:srgbClr val="3465A4"/>
            </a:solidFill>
            <a:prstDash val="solid"/>
          </a:ln>
        </p:spPr>
      </p:sp>
      <p:sp>
        <p:nvSpPr>
          <p:cNvPr id="3" name="Notes Placeholder 2"/>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8/29/2019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493212451"/>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2779457965"/>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AF66E20-C82E-4A5E-B721-F65A6C7B5FCB}" type="datetimeFigureOut">
              <a:rPr lang="en-US" smtClean="0">
                <a:solidFill>
                  <a:prstClr val="black"/>
                </a:solidFill>
              </a:rPr>
              <a:pPr/>
              <a:t>8/29/2019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E5B2FB-9360-4722-85AB-6D2389CF28E0}"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5953393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171" y="6247906"/>
            <a:ext cx="2130093" cy="472896"/>
          </a:xfrm>
          <a:prstGeom prst="rect">
            <a:avLst/>
          </a:prstGeom>
        </p:spPr>
        <p:txBody>
          <a:bodyPr lIns="82945" tIns="41473" rIns="82945" bIns="41473"/>
          <a:lstStyle/>
          <a:p>
            <a:endParaRPr lang="en-US">
              <a:solidFill>
                <a:prstClr val="black"/>
              </a:solidFill>
            </a:endParaRPr>
          </a:p>
        </p:txBody>
      </p:sp>
      <p:sp>
        <p:nvSpPr>
          <p:cNvPr id="3" name="Footer Placeholder 2"/>
          <p:cNvSpPr>
            <a:spLocks noGrp="1"/>
          </p:cNvSpPr>
          <p:nvPr>
            <p:ph type="ftr" sz="quarter" idx="11"/>
          </p:nvPr>
        </p:nvSpPr>
        <p:spPr>
          <a:xfrm>
            <a:off x="3127054" y="6247906"/>
            <a:ext cx="2898142" cy="472896"/>
          </a:xfrm>
          <a:prstGeom prst="rect">
            <a:avLst/>
          </a:prstGeom>
        </p:spPr>
        <p:txBody>
          <a:bodyPr lIns="82945" tIns="41473" rIns="82945" bIns="41473"/>
          <a:lstStyle/>
          <a:p>
            <a:endParaRPr lang="en-US">
              <a:solidFill>
                <a:prstClr val="black"/>
              </a:solidFill>
            </a:endParaRPr>
          </a:p>
        </p:txBody>
      </p:sp>
      <p:sp>
        <p:nvSpPr>
          <p:cNvPr id="4" name="Slide Number Placeholder 3"/>
          <p:cNvSpPr>
            <a:spLocks noGrp="1"/>
          </p:cNvSpPr>
          <p:nvPr>
            <p:ph type="sldNum" sz="quarter" idx="12"/>
          </p:nvPr>
        </p:nvSpPr>
        <p:spPr>
          <a:xfrm>
            <a:off x="6555842" y="6247906"/>
            <a:ext cx="2130093" cy="472896"/>
          </a:xfrm>
          <a:prstGeom prst="rect">
            <a:avLst/>
          </a:prstGeom>
        </p:spPr>
        <p:txBody>
          <a:bodyPr lIns="82945" tIns="41473" rIns="82945" bIns="41473"/>
          <a:lstStyle/>
          <a:p>
            <a:fld id="{6169AF15-CCED-4069-AD85-67804E0BBEDB}" type="slidenum">
              <a:rPr>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17636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AF66E20-C82E-4A5E-B721-F65A6C7B5FCB}" type="datetimeFigureOut">
              <a:rPr lang="en-US" smtClean="0"/>
              <a:pPr/>
              <a:t>8/29/2019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E5B2FB-9360-4722-85AB-6D2389CF28E0}" type="slidenum">
              <a:rPr lang="en-US" smtClean="0"/>
              <a:pPr/>
              <a:t>‹#›</a:t>
            </a:fld>
            <a:endParaRPr lang="en-US"/>
          </a:p>
        </p:txBody>
      </p:sp>
    </p:spTree>
    <p:extLst>
      <p:ext uri="{BB962C8B-B14F-4D97-AF65-F5344CB8AC3E}">
        <p14:creationId xmlns:p14="http://schemas.microsoft.com/office/powerpoint/2010/main" val="248305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171" y="6247906"/>
            <a:ext cx="2130093" cy="472896"/>
          </a:xfrm>
          <a:prstGeom prst="rect">
            <a:avLst/>
          </a:prstGeom>
        </p:spPr>
        <p:txBody>
          <a:bodyPr lIns="82945" tIns="41473" rIns="82945" bIns="41473"/>
          <a:lstStyle/>
          <a:p>
            <a:pPr lvl="0"/>
            <a:endParaRPr lang="en-US"/>
          </a:p>
        </p:txBody>
      </p:sp>
      <p:sp>
        <p:nvSpPr>
          <p:cNvPr id="3" name="Footer Placeholder 2"/>
          <p:cNvSpPr>
            <a:spLocks noGrp="1"/>
          </p:cNvSpPr>
          <p:nvPr>
            <p:ph type="ftr" sz="quarter" idx="11"/>
          </p:nvPr>
        </p:nvSpPr>
        <p:spPr>
          <a:xfrm>
            <a:off x="3127054" y="6247906"/>
            <a:ext cx="2898142" cy="472896"/>
          </a:xfrm>
          <a:prstGeom prst="rect">
            <a:avLst/>
          </a:prstGeom>
        </p:spPr>
        <p:txBody>
          <a:bodyPr lIns="82945" tIns="41473" rIns="82945" bIns="41473"/>
          <a:lstStyle/>
          <a:p>
            <a:pPr lvl="0"/>
            <a:endParaRPr lang="en-US"/>
          </a:p>
        </p:txBody>
      </p:sp>
      <p:sp>
        <p:nvSpPr>
          <p:cNvPr id="4" name="Slide Number Placeholder 3"/>
          <p:cNvSpPr>
            <a:spLocks noGrp="1"/>
          </p:cNvSpPr>
          <p:nvPr>
            <p:ph type="sldNum" sz="quarter" idx="12"/>
          </p:nvPr>
        </p:nvSpPr>
        <p:spPr>
          <a:xfrm>
            <a:off x="6555842" y="6247906"/>
            <a:ext cx="2130093" cy="472896"/>
          </a:xfrm>
          <a:prstGeom prst="rect">
            <a:avLst/>
          </a:prstGeom>
        </p:spPr>
        <p:txBody>
          <a:bodyPr lIns="82945" tIns="41473" rIns="82945" bIns="41473"/>
          <a:lstStyle/>
          <a:p>
            <a:pPr lvl="0"/>
            <a:fld id="{6169AF15-CCED-4069-AD85-67804E0BBEDB}" type="slidenum">
              <a:t>‹#›</a:t>
            </a:fld>
            <a:endParaRPr lang="en-US"/>
          </a:p>
        </p:txBody>
      </p:sp>
    </p:spTree>
    <p:extLst>
      <p:ext uri="{BB962C8B-B14F-4D97-AF65-F5344CB8AC3E}">
        <p14:creationId xmlns:p14="http://schemas.microsoft.com/office/powerpoint/2010/main" val="1610777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3.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4.xml"/><Relationship Id="rId4"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6.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3.xml"/><Relationship Id="rId7" Type="http://schemas.openxmlformats.org/officeDocument/2006/relationships/theme" Target="../theme/theme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9.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542764964"/>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3" r:id="rId3"/>
    <p:sldLayoutId id="214748374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hyperlink" Target="Class%203_Ethics101_UofIllinois.mp4"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052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774" y="1156242"/>
            <a:ext cx="7886700" cy="886159"/>
          </a:xfrm>
        </p:spPr>
        <p:txBody>
          <a:bodyPr>
            <a:normAutofit fontScale="90000"/>
          </a:bodyPr>
          <a:lstStyle/>
          <a:p>
            <a:r>
              <a:rPr lang="en-US" dirty="0" smtClean="0"/>
              <a:t>In Class Group Discussion:  Defective Chips</a:t>
            </a:r>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29027227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487362"/>
          </a:xfrm>
        </p:spPr>
        <p:txBody>
          <a:bodyPr>
            <a:normAutofit/>
          </a:bodyPr>
          <a:lstStyle/>
          <a:p>
            <a:r>
              <a:rPr lang="en-US" sz="1800" b="1" dirty="0" smtClean="0"/>
              <a:t>Defective Chips</a:t>
            </a:r>
            <a:endParaRPr lang="en-US" sz="1800" b="1" dirty="0"/>
          </a:p>
        </p:txBody>
      </p:sp>
      <p:sp>
        <p:nvSpPr>
          <p:cNvPr id="5" name="Content Placeholder 4"/>
          <p:cNvSpPr>
            <a:spLocks noGrp="1"/>
          </p:cNvSpPr>
          <p:nvPr>
            <p:ph idx="1"/>
          </p:nvPr>
        </p:nvSpPr>
        <p:spPr>
          <a:xfrm>
            <a:off x="457200" y="616018"/>
            <a:ext cx="8229600" cy="6122240"/>
          </a:xfrm>
        </p:spPr>
        <p:txBody>
          <a:bodyPr>
            <a:normAutofit fontScale="40000" lnSpcReduction="20000"/>
          </a:bodyPr>
          <a:lstStyle/>
          <a:p>
            <a:r>
              <a:rPr lang="en-US" sz="4300" dirty="0" smtClean="0"/>
              <a:t>Narrative:</a:t>
            </a:r>
          </a:p>
          <a:p>
            <a:endParaRPr lang="en-US" sz="4300" dirty="0" smtClean="0"/>
          </a:p>
          <a:p>
            <a:r>
              <a:rPr lang="en-US" sz="4300" dirty="0" smtClean="0"/>
              <a:t>Shane, a production line engineer, is checking every chip for Quality Control.  There are approximately 1 defective chip every 150 chips.  The defective chips are either repaired or thrown away.  The Manager, Rob, states that it is too expensive to repair the defective chips and it is too expensive to discard them.  Rob states that it would be more beneficial to let all the chips go out the door.</a:t>
            </a:r>
          </a:p>
          <a:p>
            <a:endParaRPr lang="en-US" sz="2900" dirty="0"/>
          </a:p>
          <a:p>
            <a:r>
              <a:rPr lang="en-US" sz="2900" dirty="0" smtClean="0"/>
              <a:t>Facts:</a:t>
            </a:r>
          </a:p>
          <a:p>
            <a:endParaRPr lang="en-US" sz="2900" dirty="0"/>
          </a:p>
          <a:p>
            <a:r>
              <a:rPr lang="en-US" sz="2900" dirty="0" smtClean="0"/>
              <a:t>The line produces 100,000 chips per year.</a:t>
            </a:r>
          </a:p>
          <a:p>
            <a:r>
              <a:rPr lang="en-US" sz="2900" dirty="0" smtClean="0"/>
              <a:t>Every chip is purchased</a:t>
            </a:r>
          </a:p>
          <a:p>
            <a:r>
              <a:rPr lang="en-US" sz="2900" dirty="0" smtClean="0"/>
              <a:t>Chips cost about $9.00 to produce.</a:t>
            </a:r>
          </a:p>
          <a:p>
            <a:r>
              <a:rPr lang="en-US" sz="2900" dirty="0" smtClean="0"/>
              <a:t>Chip testing costs about $4.00 per chip</a:t>
            </a:r>
          </a:p>
          <a:p>
            <a:r>
              <a:rPr lang="en-US" sz="2900" dirty="0" smtClean="0"/>
              <a:t>Chip repair is about $2.00</a:t>
            </a:r>
          </a:p>
          <a:p>
            <a:r>
              <a:rPr lang="en-US" sz="2900" dirty="0" smtClean="0"/>
              <a:t>Profit per chip is $0.25 after testing</a:t>
            </a:r>
          </a:p>
          <a:p>
            <a:r>
              <a:rPr lang="en-US" sz="2900" dirty="0" smtClean="0"/>
              <a:t>There are 15 full-time employees under Shane</a:t>
            </a:r>
          </a:p>
          <a:p>
            <a:r>
              <a:rPr lang="en-US" sz="2900" dirty="0" smtClean="0"/>
              <a:t>Rob has been with the company for over 7 years.</a:t>
            </a:r>
          </a:p>
          <a:p>
            <a:r>
              <a:rPr lang="en-US" sz="2900" dirty="0" smtClean="0"/>
              <a:t>Shane has been working for Rob for about 5 years</a:t>
            </a:r>
          </a:p>
          <a:p>
            <a:pPr>
              <a:buNone/>
            </a:pPr>
            <a:endParaRPr lang="en-US" sz="2900" dirty="0"/>
          </a:p>
          <a:p>
            <a:pPr>
              <a:buNone/>
            </a:pPr>
            <a:r>
              <a:rPr lang="en-US" sz="5000" b="1" dirty="0" smtClean="0"/>
              <a:t>***Recommend </a:t>
            </a:r>
            <a:r>
              <a:rPr lang="en-US" sz="5000" b="1" dirty="0" smtClean="0"/>
              <a:t>a plan.  Prove that it is both ethical and cost-effective</a:t>
            </a:r>
            <a:r>
              <a:rPr lang="en-US" sz="5000" b="1" dirty="0" smtClean="0"/>
              <a:t>.**</a:t>
            </a:r>
            <a:endParaRPr lang="en-US" sz="5000" b="1" dirty="0" smtClean="0"/>
          </a:p>
          <a:p>
            <a:endParaRPr lang="en-US" sz="2900" dirty="0"/>
          </a:p>
          <a:p>
            <a:r>
              <a:rPr lang="en-US" sz="2900" dirty="0" smtClean="0"/>
              <a:t>Taken from NSF Case Study by Jeremy </a:t>
            </a:r>
            <a:r>
              <a:rPr lang="en-US" sz="2900" dirty="0" err="1" smtClean="0"/>
              <a:t>Hanzlik</a:t>
            </a:r>
            <a:endParaRPr lang="en-US" sz="2900" dirty="0" smtClean="0"/>
          </a:p>
          <a:p>
            <a:endParaRPr lang="en-US" dirty="0"/>
          </a:p>
        </p:txBody>
      </p:sp>
    </p:spTree>
    <p:extLst>
      <p:ext uri="{BB962C8B-B14F-4D97-AF65-F5344CB8AC3E}">
        <p14:creationId xmlns:p14="http://schemas.microsoft.com/office/powerpoint/2010/main" val="2326146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887" y="1204368"/>
            <a:ext cx="8325853" cy="886159"/>
          </a:xfrm>
        </p:spPr>
        <p:txBody>
          <a:bodyPr>
            <a:normAutofit fontScale="90000"/>
          </a:bodyPr>
          <a:lstStyle/>
          <a:p>
            <a:r>
              <a:rPr lang="en-US" dirty="0" smtClean="0"/>
              <a:t>Progression of Ethical Analysis</a:t>
            </a:r>
            <a:endParaRPr lang="en-US" dirty="0"/>
          </a:p>
        </p:txBody>
      </p:sp>
      <p:sp>
        <p:nvSpPr>
          <p:cNvPr id="3" name="Content Placeholder 2"/>
          <p:cNvSpPr>
            <a:spLocks noGrp="1"/>
          </p:cNvSpPr>
          <p:nvPr>
            <p:ph idx="1"/>
          </p:nvPr>
        </p:nvSpPr>
        <p:spPr/>
        <p:txBody>
          <a:bodyPr/>
          <a:lstStyle/>
          <a:p>
            <a:pPr marL="457200" indent="-457200">
              <a:buAutoNum type="arabicPeriod"/>
            </a:pPr>
            <a:r>
              <a:rPr lang="en-US" dirty="0" smtClean="0"/>
              <a:t>What is the purpose?</a:t>
            </a:r>
          </a:p>
          <a:p>
            <a:pPr marL="457200" indent="-457200">
              <a:buAutoNum type="arabicPeriod"/>
            </a:pPr>
            <a:r>
              <a:rPr lang="en-US" dirty="0" smtClean="0"/>
              <a:t>Key Facts</a:t>
            </a:r>
          </a:p>
          <a:p>
            <a:pPr marL="457200" indent="-457200">
              <a:buAutoNum type="arabicPeriod"/>
            </a:pPr>
            <a:r>
              <a:rPr lang="en-US" dirty="0" smtClean="0"/>
              <a:t>What are the options to accomplish the purpose?</a:t>
            </a:r>
          </a:p>
          <a:p>
            <a:pPr marL="457200" indent="-457200">
              <a:buAutoNum type="arabicPeriod"/>
            </a:pPr>
            <a:r>
              <a:rPr lang="en-US" dirty="0" smtClean="0"/>
              <a:t>Compare the options and recommend ONE</a:t>
            </a:r>
          </a:p>
          <a:p>
            <a:pPr marL="457200" indent="-457200">
              <a:buAutoNum type="arabicPeriod"/>
            </a:pPr>
            <a:r>
              <a:rPr lang="en-US" dirty="0" smtClean="0"/>
              <a:t>Back up your work</a:t>
            </a:r>
          </a:p>
          <a:p>
            <a:endParaRPr lang="en-US" dirty="0"/>
          </a:p>
        </p:txBody>
      </p:sp>
    </p:spTree>
    <p:extLst>
      <p:ext uri="{BB962C8B-B14F-4D97-AF65-F5344CB8AC3E}">
        <p14:creationId xmlns:p14="http://schemas.microsoft.com/office/powerpoint/2010/main" val="437492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9667281"/>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t>9.26.19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10.10.19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1195510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383" y="770022"/>
            <a:ext cx="8489482" cy="1453414"/>
          </a:xfrm>
        </p:spPr>
        <p:txBody>
          <a:bodyPr>
            <a:normAutofit/>
          </a:bodyPr>
          <a:lstStyle/>
          <a:p>
            <a:r>
              <a:rPr lang="en-US" dirty="0" smtClean="0"/>
              <a:t>In Class Sep 5: Midterm Topic Paragraph</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2083" y="2954956"/>
            <a:ext cx="7651521" cy="2994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8643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rrowheads="1"/>
          </p:cNvSpPr>
          <p:nvPr>
            <p:ph type="title"/>
          </p:nvPr>
        </p:nvSpPr>
        <p:spPr/>
        <p:txBody>
          <a:bodyPr>
            <a:normAutofit fontScale="90000"/>
          </a:bodyPr>
          <a:lstStyle/>
          <a:p>
            <a:pPr eaLnBrk="1" hangingPunct="1">
              <a:defRPr/>
            </a:pPr>
            <a:r>
              <a:rPr lang="en-US" sz="4000" dirty="0" smtClean="0"/>
              <a:t>Six Step Method to </a:t>
            </a:r>
            <a:r>
              <a:rPr lang="en-US" sz="4000" dirty="0" smtClean="0">
                <a:solidFill>
                  <a:srgbClr val="FF0000"/>
                </a:solidFill>
              </a:rPr>
              <a:t>Reader Centered Writing</a:t>
            </a:r>
          </a:p>
        </p:txBody>
      </p:sp>
      <p:sp>
        <p:nvSpPr>
          <p:cNvPr id="281603" name="Rectangle 3"/>
          <p:cNvSpPr>
            <a:spLocks noGrp="1" noRot="1" noChangeArrowheads="1"/>
          </p:cNvSpPr>
          <p:nvPr>
            <p:ph type="body" idx="1"/>
          </p:nvPr>
        </p:nvSpPr>
        <p:spPr>
          <a:xfrm>
            <a:off x="628650" y="2362200"/>
            <a:ext cx="7886700" cy="4299857"/>
          </a:xfrm>
        </p:spPr>
        <p:txBody>
          <a:bodyPr>
            <a:normAutofit fontScale="92500" lnSpcReduction="20000"/>
          </a:bodyPr>
          <a:lstStyle/>
          <a:p>
            <a:pPr marL="457200" indent="-457200" eaLnBrk="1" hangingPunct="1">
              <a:buFont typeface="Arial" panose="020B0604020202020204" pitchFamily="34" charset="0"/>
              <a:buChar char="•"/>
              <a:defRPr/>
            </a:pPr>
            <a:r>
              <a:rPr lang="en-US" sz="2000" dirty="0" smtClean="0"/>
              <a:t>Step 1   </a:t>
            </a:r>
            <a:r>
              <a:rPr lang="en-US" sz="2000" dirty="0" smtClean="0">
                <a:solidFill>
                  <a:srgbClr val="FF0000"/>
                </a:solidFill>
              </a:rPr>
              <a:t>Analyze your purpose and audience </a:t>
            </a:r>
            <a:r>
              <a:rPr lang="en-US" sz="2000" dirty="0" smtClean="0"/>
              <a:t>by using the focus sheet  </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2   </a:t>
            </a:r>
            <a:r>
              <a:rPr lang="en-US" sz="2000" dirty="0" smtClean="0">
                <a:solidFill>
                  <a:srgbClr val="FF0000"/>
                </a:solidFill>
              </a:rPr>
              <a:t>Generate Ideas</a:t>
            </a:r>
            <a:r>
              <a:rPr lang="en-US" sz="2000" dirty="0" smtClean="0"/>
              <a:t> by using a start-up strategy</a:t>
            </a:r>
            <a:endParaRPr lang="en-US" sz="2000" dirty="0"/>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3   </a:t>
            </a:r>
            <a:r>
              <a:rPr lang="en-US" sz="2000" dirty="0" smtClean="0">
                <a:solidFill>
                  <a:srgbClr val="FF0000"/>
                </a:solidFill>
              </a:rPr>
              <a:t>Organize </a:t>
            </a:r>
            <a:r>
              <a:rPr lang="en-US" sz="2000" dirty="0" smtClean="0"/>
              <a:t>your information</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4   </a:t>
            </a:r>
            <a:r>
              <a:rPr lang="en-US" sz="2000" dirty="0" smtClean="0">
                <a:solidFill>
                  <a:srgbClr val="FF0000"/>
                </a:solidFill>
              </a:rPr>
              <a:t>Sequence</a:t>
            </a:r>
            <a:r>
              <a:rPr lang="en-US" sz="2000" dirty="0" smtClean="0"/>
              <a:t> your ideas.  The bottom line should go on top– most of the time</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5    Write the </a:t>
            </a:r>
            <a:r>
              <a:rPr lang="en-US" sz="2000" dirty="0" smtClean="0">
                <a:solidFill>
                  <a:srgbClr val="FF0000"/>
                </a:solidFill>
              </a:rPr>
              <a:t>first draft</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6   Edit for </a:t>
            </a:r>
            <a:r>
              <a:rPr lang="en-US" sz="2000" dirty="0" smtClean="0">
                <a:solidFill>
                  <a:srgbClr val="FF0000"/>
                </a:solidFill>
              </a:rPr>
              <a:t>clarity, conciseness and accuracy </a:t>
            </a:r>
          </a:p>
        </p:txBody>
      </p:sp>
    </p:spTree>
    <p:extLst>
      <p:ext uri="{BB962C8B-B14F-4D97-AF65-F5344CB8AC3E}">
        <p14:creationId xmlns:p14="http://schemas.microsoft.com/office/powerpoint/2010/main" val="255021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4" y="0"/>
            <a:ext cx="7886700" cy="1325563"/>
          </a:xfrm>
        </p:spPr>
        <p:txBody>
          <a:bodyPr>
            <a:normAutofit fontScale="90000"/>
          </a:bodyPr>
          <a:lstStyle/>
          <a:p>
            <a:r>
              <a:rPr lang="en-US" dirty="0" smtClean="0"/>
              <a:t>Adaptable Black Box Approach to Tech Writing Process</a:t>
            </a:r>
            <a:endParaRPr lang="en-US" dirty="0"/>
          </a:p>
        </p:txBody>
      </p:sp>
      <p:sp>
        <p:nvSpPr>
          <p:cNvPr id="4" name="Rectangle 3"/>
          <p:cNvSpPr/>
          <p:nvPr/>
        </p:nvSpPr>
        <p:spPr>
          <a:xfrm>
            <a:off x="3080657" y="2460171"/>
            <a:ext cx="2046514" cy="17852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658" y="5331824"/>
            <a:ext cx="2362200" cy="400110"/>
          </a:xfrm>
          <a:prstGeom prst="rect">
            <a:avLst/>
          </a:prstGeom>
          <a:noFill/>
        </p:spPr>
        <p:txBody>
          <a:bodyPr wrap="square" rtlCol="0">
            <a:spAutoFit/>
          </a:bodyPr>
          <a:lstStyle/>
          <a:p>
            <a:pPr algn="ctr"/>
            <a:r>
              <a:rPr lang="en-US" sz="2000" b="1" dirty="0" smtClean="0"/>
              <a:t>Inputs</a:t>
            </a:r>
            <a:endParaRPr lang="en-US" sz="2000" b="1" dirty="0"/>
          </a:p>
        </p:txBody>
      </p:sp>
      <p:sp>
        <p:nvSpPr>
          <p:cNvPr id="6" name="TextBox 5"/>
          <p:cNvSpPr txBox="1"/>
          <p:nvPr/>
        </p:nvSpPr>
        <p:spPr>
          <a:xfrm>
            <a:off x="6520543" y="5331824"/>
            <a:ext cx="2318657" cy="677108"/>
          </a:xfrm>
          <a:prstGeom prst="rect">
            <a:avLst/>
          </a:prstGeom>
          <a:noFill/>
        </p:spPr>
        <p:txBody>
          <a:bodyPr wrap="square" rtlCol="0">
            <a:spAutoFit/>
          </a:bodyPr>
          <a:lstStyle/>
          <a:p>
            <a:pPr algn="ctr"/>
            <a:r>
              <a:rPr lang="en-US" sz="2000" b="1" dirty="0" smtClean="0"/>
              <a:t>Outpu</a:t>
            </a:r>
            <a:r>
              <a:rPr lang="en-US" b="1" dirty="0" smtClean="0"/>
              <a:t>t</a:t>
            </a:r>
          </a:p>
          <a:p>
            <a:pPr algn="ctr"/>
            <a:r>
              <a:rPr lang="en-US" b="1" dirty="0" smtClean="0"/>
              <a:t>Metrics</a:t>
            </a:r>
            <a:endParaRPr lang="en-US" b="1" dirty="0"/>
          </a:p>
        </p:txBody>
      </p:sp>
      <p:cxnSp>
        <p:nvCxnSpPr>
          <p:cNvPr id="8" name="Straight Arrow Connector 7"/>
          <p:cNvCxnSpPr/>
          <p:nvPr/>
        </p:nvCxnSpPr>
        <p:spPr>
          <a:xfrm>
            <a:off x="664029" y="3080657"/>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87285" y="2955471"/>
            <a:ext cx="195943" cy="25037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55641" y="2157327"/>
            <a:ext cx="1562432" cy="923330"/>
          </a:xfrm>
          <a:prstGeom prst="rect">
            <a:avLst/>
          </a:prstGeom>
          <a:noFill/>
        </p:spPr>
        <p:txBody>
          <a:bodyPr wrap="square" rtlCol="0">
            <a:spAutoFit/>
          </a:bodyPr>
          <a:lstStyle/>
          <a:p>
            <a:r>
              <a:rPr lang="en-US" dirty="0" smtClean="0"/>
              <a:t>2 (Ideas),          3 (Organize),        4 (Sequence)</a:t>
            </a:r>
            <a:endParaRPr lang="en-US" dirty="0"/>
          </a:p>
        </p:txBody>
      </p:sp>
      <p:cxnSp>
        <p:nvCxnSpPr>
          <p:cNvPr id="12" name="Straight Arrow Connector 11"/>
          <p:cNvCxnSpPr/>
          <p:nvPr/>
        </p:nvCxnSpPr>
        <p:spPr>
          <a:xfrm>
            <a:off x="5127171" y="3090760"/>
            <a:ext cx="1393372" cy="1166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4" idx="0"/>
          </p:cNvCxnSpPr>
          <p:nvPr/>
        </p:nvCxnSpPr>
        <p:spPr>
          <a:xfrm rot="10800000" flipV="1">
            <a:off x="4103915" y="1992085"/>
            <a:ext cx="1621975" cy="46808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25890" y="1992085"/>
            <a:ext cx="0" cy="108857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61114" y="1621971"/>
            <a:ext cx="896410" cy="369332"/>
          </a:xfrm>
          <a:prstGeom prst="rect">
            <a:avLst/>
          </a:prstGeom>
          <a:noFill/>
        </p:spPr>
        <p:txBody>
          <a:bodyPr wrap="square" rtlCol="0">
            <a:spAutoFit/>
          </a:bodyPr>
          <a:lstStyle/>
          <a:p>
            <a:r>
              <a:rPr lang="en-US" dirty="0" smtClean="0"/>
              <a:t>6  Edit </a:t>
            </a:r>
            <a:endParaRPr lang="en-US" dirty="0"/>
          </a:p>
        </p:txBody>
      </p:sp>
      <p:sp>
        <p:nvSpPr>
          <p:cNvPr id="25" name="TextBox 24"/>
          <p:cNvSpPr txBox="1"/>
          <p:nvPr/>
        </p:nvSpPr>
        <p:spPr>
          <a:xfrm>
            <a:off x="5344886" y="3113314"/>
            <a:ext cx="998162" cy="369332"/>
          </a:xfrm>
          <a:prstGeom prst="rect">
            <a:avLst/>
          </a:prstGeom>
          <a:noFill/>
        </p:spPr>
        <p:txBody>
          <a:bodyPr wrap="square" rtlCol="0">
            <a:spAutoFit/>
          </a:bodyPr>
          <a:lstStyle/>
          <a:p>
            <a:r>
              <a:rPr lang="en-US" dirty="0" smtClean="0"/>
              <a:t>5 Draft</a:t>
            </a:r>
            <a:endParaRPr lang="en-US" dirty="0"/>
          </a:p>
        </p:txBody>
      </p:sp>
      <p:cxnSp>
        <p:nvCxnSpPr>
          <p:cNvPr id="26" name="Straight Arrow Connector 25"/>
          <p:cNvCxnSpPr/>
          <p:nvPr/>
        </p:nvCxnSpPr>
        <p:spPr>
          <a:xfrm>
            <a:off x="642258" y="3722132"/>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23158" y="3398966"/>
            <a:ext cx="1197428" cy="646331"/>
          </a:xfrm>
          <a:prstGeom prst="rect">
            <a:avLst/>
          </a:prstGeom>
          <a:noFill/>
        </p:spPr>
        <p:txBody>
          <a:bodyPr wrap="square" rtlCol="0">
            <a:spAutoFit/>
          </a:bodyPr>
          <a:lstStyle/>
          <a:p>
            <a:r>
              <a:rPr lang="en-US" dirty="0" smtClean="0"/>
              <a:t>EE 295 Rules</a:t>
            </a:r>
            <a:endParaRPr lang="en-US" dirty="0"/>
          </a:p>
        </p:txBody>
      </p:sp>
      <p:sp>
        <p:nvSpPr>
          <p:cNvPr id="30" name="TextBox 29"/>
          <p:cNvSpPr txBox="1"/>
          <p:nvPr/>
        </p:nvSpPr>
        <p:spPr>
          <a:xfrm>
            <a:off x="3189514" y="2675692"/>
            <a:ext cx="1861457" cy="1323439"/>
          </a:xfrm>
          <a:prstGeom prst="rect">
            <a:avLst/>
          </a:prstGeom>
          <a:noFill/>
        </p:spPr>
        <p:txBody>
          <a:bodyPr wrap="square" rtlCol="0">
            <a:spAutoFit/>
          </a:bodyPr>
          <a:lstStyle/>
          <a:p>
            <a:pPr algn="ctr"/>
            <a:r>
              <a:rPr lang="en-US" sz="2000" b="1" dirty="0" smtClean="0"/>
              <a:t>Generate Technology </a:t>
            </a:r>
          </a:p>
          <a:p>
            <a:pPr algn="ctr"/>
            <a:r>
              <a:rPr lang="en-US" sz="2000" b="1" dirty="0" smtClean="0"/>
              <a:t>Document</a:t>
            </a:r>
          </a:p>
          <a:p>
            <a:pPr algn="ctr"/>
            <a:r>
              <a:rPr lang="en-US" sz="2000" b="1" dirty="0" smtClean="0"/>
              <a:t>(FPGA)</a:t>
            </a:r>
            <a:endParaRPr lang="en-US" sz="2000" b="1" dirty="0"/>
          </a:p>
        </p:txBody>
      </p:sp>
      <p:sp>
        <p:nvSpPr>
          <p:cNvPr id="31" name="TextBox 30"/>
          <p:cNvSpPr txBox="1"/>
          <p:nvPr/>
        </p:nvSpPr>
        <p:spPr>
          <a:xfrm>
            <a:off x="6531428" y="934636"/>
            <a:ext cx="2307772" cy="2031325"/>
          </a:xfrm>
          <a:prstGeom prst="rect">
            <a:avLst/>
          </a:prstGeom>
          <a:noFill/>
          <a:ln>
            <a:solidFill>
              <a:schemeClr val="accent1"/>
            </a:solidFill>
          </a:ln>
        </p:spPr>
        <p:txBody>
          <a:bodyPr wrap="square" rtlCol="0">
            <a:spAutoFit/>
          </a:bodyPr>
          <a:lstStyle/>
          <a:p>
            <a:r>
              <a:rPr lang="en-US" b="1" u="sng" dirty="0" smtClean="0"/>
              <a:t>Content</a:t>
            </a:r>
          </a:p>
          <a:p>
            <a:pPr marL="742950" lvl="1" indent="-285750">
              <a:buFont typeface="Arial" panose="020B0604020202020204" pitchFamily="34" charset="0"/>
              <a:buChar char="•"/>
            </a:pPr>
            <a:r>
              <a:rPr lang="en-US" dirty="0" smtClean="0"/>
              <a:t>Clear Conclusion</a:t>
            </a:r>
          </a:p>
          <a:p>
            <a:pPr marL="742950" lvl="1" indent="-285750">
              <a:buFont typeface="Arial" panose="020B0604020202020204" pitchFamily="34" charset="0"/>
              <a:buChar char="•"/>
            </a:pPr>
            <a:r>
              <a:rPr lang="en-US" dirty="0" smtClean="0"/>
              <a:t>Concisely Stated</a:t>
            </a:r>
          </a:p>
          <a:p>
            <a:pPr marL="742950" lvl="1" indent="-285750">
              <a:buFont typeface="Arial" panose="020B0604020202020204" pitchFamily="34" charset="0"/>
              <a:buChar char="•"/>
            </a:pPr>
            <a:r>
              <a:rPr lang="en-US" dirty="0" smtClean="0"/>
              <a:t>Well Supported</a:t>
            </a:r>
          </a:p>
        </p:txBody>
      </p:sp>
      <p:sp>
        <p:nvSpPr>
          <p:cNvPr id="32" name="TextBox 31"/>
          <p:cNvSpPr txBox="1"/>
          <p:nvPr/>
        </p:nvSpPr>
        <p:spPr>
          <a:xfrm>
            <a:off x="6531428" y="3352800"/>
            <a:ext cx="2307772" cy="1200329"/>
          </a:xfrm>
          <a:prstGeom prst="rect">
            <a:avLst/>
          </a:prstGeom>
          <a:noFill/>
          <a:ln>
            <a:solidFill>
              <a:schemeClr val="accent1"/>
            </a:solidFill>
          </a:ln>
        </p:spPr>
        <p:txBody>
          <a:bodyPr wrap="square" rtlCol="0">
            <a:spAutoFit/>
          </a:bodyPr>
          <a:lstStyle/>
          <a:p>
            <a:r>
              <a:rPr lang="en-US" b="1" u="sng" dirty="0" smtClean="0"/>
              <a:t>Rules</a:t>
            </a:r>
          </a:p>
          <a:p>
            <a:pPr marL="742950" lvl="1" indent="-285750">
              <a:buFont typeface="Arial" panose="020B0604020202020204" pitchFamily="34" charset="0"/>
              <a:buChar char="•"/>
            </a:pPr>
            <a:r>
              <a:rPr lang="en-US" dirty="0" smtClean="0"/>
              <a:t>Grammar</a:t>
            </a:r>
          </a:p>
          <a:p>
            <a:pPr marL="742950" lvl="1" indent="-285750">
              <a:buFont typeface="Arial" panose="020B0604020202020204" pitchFamily="34" charset="0"/>
              <a:buChar char="•"/>
            </a:pPr>
            <a:r>
              <a:rPr lang="en-US" dirty="0" smtClean="0"/>
              <a:t>295 No No’s</a:t>
            </a:r>
          </a:p>
          <a:p>
            <a:pPr marL="742950" lvl="1" indent="-285750">
              <a:buFont typeface="Arial" panose="020B0604020202020204" pitchFamily="34" charset="0"/>
              <a:buChar char="•"/>
            </a:pPr>
            <a:r>
              <a:rPr lang="en-US" dirty="0" smtClean="0"/>
              <a:t>Plagiarism</a:t>
            </a:r>
          </a:p>
        </p:txBody>
      </p:sp>
      <p:sp>
        <p:nvSpPr>
          <p:cNvPr id="33" name="Down Arrow 32"/>
          <p:cNvSpPr/>
          <p:nvPr/>
        </p:nvSpPr>
        <p:spPr>
          <a:xfrm rot="10800000">
            <a:off x="3877925" y="4245429"/>
            <a:ext cx="484632" cy="97840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7486" y="5223837"/>
            <a:ext cx="1627416" cy="1542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287486" y="5210368"/>
            <a:ext cx="1627416" cy="1569660"/>
          </a:xfrm>
          <a:prstGeom prst="rect">
            <a:avLst/>
          </a:prstGeom>
          <a:noFill/>
        </p:spPr>
        <p:txBody>
          <a:bodyPr wrap="square" rtlCol="0">
            <a:spAutoFit/>
          </a:bodyPr>
          <a:lstStyle/>
          <a:p>
            <a:pPr algn="ctr"/>
            <a:r>
              <a:rPr lang="en-US" sz="1200" b="1" dirty="0" smtClean="0"/>
              <a:t>Step 1:</a:t>
            </a:r>
            <a:r>
              <a:rPr lang="en-US" sz="1200" dirty="0" smtClean="0"/>
              <a:t> Configured to Meet type of Document</a:t>
            </a:r>
          </a:p>
          <a:p>
            <a:pPr algn="ctr"/>
            <a:r>
              <a:rPr lang="en-US" sz="1200" dirty="0" smtClean="0"/>
              <a:t>-Product Description</a:t>
            </a:r>
          </a:p>
          <a:p>
            <a:pPr algn="ctr"/>
            <a:r>
              <a:rPr lang="en-US" sz="1200" dirty="0" smtClean="0"/>
              <a:t>-Patent application </a:t>
            </a:r>
          </a:p>
          <a:p>
            <a:pPr algn="ctr"/>
            <a:r>
              <a:rPr lang="en-US" sz="1200" dirty="0" smtClean="0"/>
              <a:t>-Business Case </a:t>
            </a:r>
          </a:p>
          <a:p>
            <a:pPr algn="ctr"/>
            <a:r>
              <a:rPr lang="en-US" sz="1200" dirty="0" smtClean="0"/>
              <a:t>-Research Paper</a:t>
            </a:r>
          </a:p>
          <a:p>
            <a:pPr algn="ctr"/>
            <a:r>
              <a:rPr lang="en-US" sz="1200" dirty="0" smtClean="0"/>
              <a:t>(Firmware)</a:t>
            </a:r>
            <a:endParaRPr lang="en-US" sz="1200" dirty="0"/>
          </a:p>
        </p:txBody>
      </p:sp>
    </p:spTree>
    <p:extLst>
      <p:ext uri="{BB962C8B-B14F-4D97-AF65-F5344CB8AC3E}">
        <p14:creationId xmlns:p14="http://schemas.microsoft.com/office/powerpoint/2010/main" val="8565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anim calcmode="lin" valueType="num">
                                      <p:cBhvr>
                                        <p:cTn id="72" dur="1000" fill="hold"/>
                                        <p:tgtEl>
                                          <p:spTgt spid="18"/>
                                        </p:tgtEl>
                                        <p:attrNameLst>
                                          <p:attrName>ppt_x</p:attrName>
                                        </p:attrNameLst>
                                      </p:cBhvr>
                                      <p:tavLst>
                                        <p:tav tm="0">
                                          <p:val>
                                            <p:strVal val="#ppt_x"/>
                                          </p:val>
                                        </p:tav>
                                        <p:tav tm="100000">
                                          <p:val>
                                            <p:strVal val="#ppt_x"/>
                                          </p:val>
                                        </p:tav>
                                      </p:tavLst>
                                    </p:anim>
                                    <p:anim calcmode="lin" valueType="num">
                                      <p:cBhvr>
                                        <p:cTn id="73" dur="1000" fill="hold"/>
                                        <p:tgtEl>
                                          <p:spTgt spid="1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p:bldP spid="24" grpId="0"/>
      <p:bldP spid="25" grpId="0"/>
      <p:bldP spid="27" grpId="0"/>
      <p:bldP spid="30" grpId="0"/>
      <p:bldP spid="31" grpId="0" animBg="1"/>
      <p:bldP spid="32" grpId="0" animBg="1"/>
      <p:bldP spid="33" grpId="0" animBg="1"/>
      <p:bldP spid="34" grpId="0" animBg="1"/>
      <p:bldP spid="3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SJSU Writing Center Resource</a:t>
            </a:r>
            <a:endParaRPr lang="en-US" dirty="0"/>
          </a:p>
        </p:txBody>
      </p:sp>
      <p:sp>
        <p:nvSpPr>
          <p:cNvPr id="3" name="Content Placeholder 2"/>
          <p:cNvSpPr>
            <a:spLocks noGrp="1"/>
          </p:cNvSpPr>
          <p:nvPr>
            <p:ph idx="1"/>
          </p:nvPr>
        </p:nvSpPr>
        <p:spPr/>
        <p:txBody>
          <a:bodyPr/>
          <a:lstStyle/>
          <a:p>
            <a:r>
              <a:rPr lang="en-US" dirty="0" smtClean="0"/>
              <a:t>-Support and Review</a:t>
            </a:r>
          </a:p>
          <a:p>
            <a:r>
              <a:rPr lang="en-US" dirty="0"/>
              <a:t>	</a:t>
            </a:r>
            <a:r>
              <a:rPr lang="en-US" dirty="0" smtClean="0"/>
              <a:t>Research Papers</a:t>
            </a:r>
          </a:p>
          <a:p>
            <a:r>
              <a:rPr lang="en-US" dirty="0"/>
              <a:t> </a:t>
            </a:r>
            <a:r>
              <a:rPr lang="en-US" dirty="0" smtClean="0"/>
              <a:t>         Out of Class Exercises</a:t>
            </a:r>
          </a:p>
          <a:p>
            <a:r>
              <a:rPr lang="en-US" dirty="0"/>
              <a:t> </a:t>
            </a:r>
            <a:r>
              <a:rPr lang="en-US" dirty="0" smtClean="0"/>
              <a:t>         Resumes, Cover Letters</a:t>
            </a:r>
          </a:p>
          <a:p>
            <a:r>
              <a:rPr lang="en-US" dirty="0" smtClean="0"/>
              <a:t>-MLK Library, 2</a:t>
            </a:r>
            <a:r>
              <a:rPr lang="en-US" baseline="30000" dirty="0" smtClean="0"/>
              <a:t>nd</a:t>
            </a:r>
            <a:r>
              <a:rPr lang="en-US" dirty="0" smtClean="0"/>
              <a:t> floor and Clark Hall 126</a:t>
            </a:r>
          </a:p>
          <a:p>
            <a:endParaRPr lang="en-US" dirty="0"/>
          </a:p>
          <a:p>
            <a:r>
              <a:rPr lang="en-US" dirty="0" smtClean="0"/>
              <a:t>SJSU.edu/</a:t>
            </a:r>
            <a:r>
              <a:rPr lang="en-US" dirty="0" err="1" smtClean="0"/>
              <a:t>writingcenter</a:t>
            </a:r>
            <a:endParaRPr lang="en-US" dirty="0" smtClean="0"/>
          </a:p>
          <a:p>
            <a:r>
              <a:rPr lang="en-US" dirty="0"/>
              <a:t>	</a:t>
            </a:r>
          </a:p>
        </p:txBody>
      </p:sp>
    </p:spTree>
    <p:extLst>
      <p:ext uri="{BB962C8B-B14F-4D97-AF65-F5344CB8AC3E}">
        <p14:creationId xmlns:p14="http://schemas.microsoft.com/office/powerpoint/2010/main" val="26061165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p:txBody>
          <a:bodyPr>
            <a:normAutofit fontScale="90000"/>
          </a:bodyPr>
          <a:lstStyle/>
          <a:p>
            <a:pPr fontAlgn="auto">
              <a:spcAft>
                <a:spcPts val="0"/>
              </a:spcAft>
              <a:defRPr/>
            </a:pPr>
            <a:r>
              <a:rPr lang="en-US" b="1" smtClean="0"/>
              <a:t>Technical Communication for Engineers</a:t>
            </a:r>
            <a:br>
              <a:rPr lang="en-US" b="1" smtClean="0"/>
            </a:br>
            <a:r>
              <a:rPr lang="en-US" b="1" smtClean="0"/>
              <a:t>Formal Reports – An Introduction</a:t>
            </a:r>
          </a:p>
        </p:txBody>
      </p:sp>
      <p:sp>
        <p:nvSpPr>
          <p:cNvPr id="3075" name="Rectangle 3"/>
          <p:cNvSpPr>
            <a:spLocks noGrp="1" noRot="1" noChangeArrowheads="1"/>
          </p:cNvSpPr>
          <p:nvPr>
            <p:ph idx="1"/>
          </p:nvPr>
        </p:nvSpPr>
        <p:spPr>
          <a:xfrm>
            <a:off x="391886" y="3061406"/>
            <a:ext cx="8123464" cy="3350280"/>
          </a:xfrm>
        </p:spPr>
        <p:txBody>
          <a:bodyPr>
            <a:normAutofit fontScale="55000" lnSpcReduction="20000"/>
          </a:bodyPr>
          <a:lstStyle/>
          <a:p>
            <a:pPr algn="ctr" fontAlgn="auto">
              <a:spcAft>
                <a:spcPts val="0"/>
              </a:spcAft>
              <a:buFont typeface="Wingdings" pitchFamily="2" charset="2"/>
              <a:buNone/>
              <a:defRPr/>
            </a:pPr>
            <a:endParaRPr lang="en-US" sz="2800" dirty="0" smtClean="0"/>
          </a:p>
          <a:p>
            <a:pPr algn="ctr" fontAlgn="auto">
              <a:spcAft>
                <a:spcPts val="0"/>
              </a:spcAft>
              <a:buFont typeface="Wingdings" pitchFamily="2" charset="2"/>
              <a:buNone/>
              <a:defRPr/>
            </a:pPr>
            <a:endParaRPr lang="en-US" sz="2800" dirty="0" smtClean="0"/>
          </a:p>
          <a:p>
            <a:pPr algn="ctr" fontAlgn="auto">
              <a:spcAft>
                <a:spcPts val="0"/>
              </a:spcAft>
              <a:buFont typeface="Wingdings" pitchFamily="2" charset="2"/>
              <a:buNone/>
              <a:defRPr/>
            </a:pPr>
            <a:r>
              <a:rPr lang="en-US" sz="4200" b="1" dirty="0" smtClean="0"/>
              <a:t>Dr. James Freeman, </a:t>
            </a:r>
          </a:p>
          <a:p>
            <a:pPr algn="ctr" fontAlgn="auto">
              <a:spcAft>
                <a:spcPts val="0"/>
              </a:spcAft>
              <a:buFont typeface="Wingdings" pitchFamily="2" charset="2"/>
              <a:buNone/>
              <a:defRPr/>
            </a:pPr>
            <a:r>
              <a:rPr lang="en-US" sz="4200" dirty="0" smtClean="0"/>
              <a:t>Professor Electrical Engineering, SJSU</a:t>
            </a:r>
          </a:p>
          <a:p>
            <a:pPr algn="ctr" fontAlgn="auto">
              <a:spcAft>
                <a:spcPts val="0"/>
              </a:spcAft>
              <a:buFont typeface="Wingdings" pitchFamily="2" charset="2"/>
              <a:buNone/>
              <a:defRPr/>
            </a:pPr>
            <a:endParaRPr lang="en-US" sz="4200" dirty="0" smtClean="0"/>
          </a:p>
          <a:p>
            <a:pPr algn="ctr" fontAlgn="auto">
              <a:spcAft>
                <a:spcPts val="0"/>
              </a:spcAft>
              <a:buFont typeface="Wingdings" pitchFamily="2" charset="2"/>
              <a:buNone/>
              <a:defRPr/>
            </a:pPr>
            <a:r>
              <a:rPr lang="en-US" sz="4200" b="1" dirty="0" smtClean="0"/>
              <a:t>Dr. Nancy Freeman,</a:t>
            </a:r>
          </a:p>
          <a:p>
            <a:pPr algn="ctr" fontAlgn="auto">
              <a:spcAft>
                <a:spcPts val="0"/>
              </a:spcAft>
              <a:buFont typeface="Wingdings" pitchFamily="2" charset="2"/>
              <a:buNone/>
              <a:defRPr/>
            </a:pPr>
            <a:r>
              <a:rPr lang="en-US" sz="4200" dirty="0" smtClean="0"/>
              <a:t> Technical Communications Consultant</a:t>
            </a:r>
          </a:p>
          <a:p>
            <a:pPr algn="ctr" fontAlgn="auto">
              <a:spcAft>
                <a:spcPts val="0"/>
              </a:spcAft>
              <a:buFont typeface="Wingdings" pitchFamily="2" charset="2"/>
              <a:buNone/>
              <a:defRPr/>
            </a:pPr>
            <a:endParaRPr lang="en-US" sz="2800" dirty="0" smtClean="0"/>
          </a:p>
          <a:p>
            <a:pPr algn="ctr" fontAlgn="auto">
              <a:spcAft>
                <a:spcPts val="0"/>
              </a:spcAft>
              <a:buFont typeface="Wingdings" pitchFamily="2" charset="2"/>
              <a:buNone/>
              <a:defRPr/>
            </a:pPr>
            <a:endParaRPr lang="en-US" sz="2800" dirty="0" smtClean="0"/>
          </a:p>
          <a:p>
            <a:pPr algn="ctr" fontAlgn="auto">
              <a:spcAft>
                <a:spcPts val="0"/>
              </a:spcAft>
              <a:buFont typeface="Wingdings" pitchFamily="2" charset="2"/>
              <a:buNone/>
              <a:defRPr/>
            </a:pPr>
            <a:r>
              <a:rPr lang="en-US" sz="2800" dirty="0" smtClean="0"/>
              <a:t>						</a:t>
            </a:r>
          </a:p>
        </p:txBody>
      </p:sp>
    </p:spTree>
    <p:extLst>
      <p:ext uri="{BB962C8B-B14F-4D97-AF65-F5344CB8AC3E}">
        <p14:creationId xmlns:p14="http://schemas.microsoft.com/office/powerpoint/2010/main" val="817240019"/>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800" decel="100000"/>
                                        <p:tgtEl>
                                          <p:spTgt spid="3074"/>
                                        </p:tgtEl>
                                      </p:cBhvr>
                                    </p:animEffect>
                                    <p:anim calcmode="lin" valueType="num">
                                      <p:cBhvr>
                                        <p:cTn id="8" dur="800" decel="100000" fill="hold"/>
                                        <p:tgtEl>
                                          <p:spTgt spid="3074"/>
                                        </p:tgtEl>
                                        <p:attrNameLst>
                                          <p:attrName>style.rotation</p:attrName>
                                        </p:attrNameLst>
                                      </p:cBhvr>
                                      <p:tavLst>
                                        <p:tav tm="0">
                                          <p:val>
                                            <p:fltVal val="-90"/>
                                          </p:val>
                                        </p:tav>
                                        <p:tav tm="100000">
                                          <p:val>
                                            <p:fltVal val="0"/>
                                          </p:val>
                                        </p:tav>
                                      </p:tavLst>
                                    </p:anim>
                                    <p:anim calcmode="lin" valueType="num">
                                      <p:cBhvr>
                                        <p:cTn id="9" dur="800" decel="100000" fill="hold"/>
                                        <p:tgtEl>
                                          <p:spTgt spid="3074"/>
                                        </p:tgtEl>
                                        <p:attrNameLst>
                                          <p:attrName>ppt_x</p:attrName>
                                        </p:attrNameLst>
                                      </p:cBhvr>
                                      <p:tavLst>
                                        <p:tav tm="0">
                                          <p:val>
                                            <p:strVal val="#ppt_x+0.4"/>
                                          </p:val>
                                        </p:tav>
                                        <p:tav tm="100000">
                                          <p:val>
                                            <p:strVal val="#ppt_x-0.05"/>
                                          </p:val>
                                        </p:tav>
                                      </p:tavLst>
                                    </p:anim>
                                    <p:anim calcmode="lin" valueType="num">
                                      <p:cBhvr>
                                        <p:cTn id="10" dur="800" decel="100000" fill="hold"/>
                                        <p:tgtEl>
                                          <p:spTgt spid="30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0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07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075">
                                            <p:txEl>
                                              <p:pRg st="2" end="2"/>
                                            </p:txEl>
                                          </p:spTgt>
                                        </p:tgtEl>
                                        <p:attrNameLst>
                                          <p:attrName>style.visibility</p:attrName>
                                        </p:attrNameLst>
                                      </p:cBhvr>
                                      <p:to>
                                        <p:strVal val="visible"/>
                                      </p:to>
                                    </p:set>
                                    <p:animEffect transition="in" filter="fade">
                                      <p:cBhvr>
                                        <p:cTn id="17" dur="1000"/>
                                        <p:tgtEl>
                                          <p:spTgt spid="3075">
                                            <p:txEl>
                                              <p:pRg st="2" end="2"/>
                                            </p:txEl>
                                          </p:spTgt>
                                        </p:tgtEl>
                                      </p:cBhvr>
                                    </p:animEffect>
                                    <p:anim calcmode="lin" valueType="num">
                                      <p:cBhvr>
                                        <p:cTn id="18" dur="1000" fill="hold"/>
                                        <p:tgtEl>
                                          <p:spTgt spid="3075">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075">
                                            <p:txEl>
                                              <p:pRg st="3" end="3"/>
                                            </p:txEl>
                                          </p:spTgt>
                                        </p:tgtEl>
                                        <p:attrNameLst>
                                          <p:attrName>style.visibility</p:attrName>
                                        </p:attrNameLst>
                                      </p:cBhvr>
                                      <p:to>
                                        <p:strVal val="visible"/>
                                      </p:to>
                                    </p:set>
                                    <p:animEffect transition="in" filter="fade">
                                      <p:cBhvr>
                                        <p:cTn id="24" dur="1000"/>
                                        <p:tgtEl>
                                          <p:spTgt spid="3075">
                                            <p:txEl>
                                              <p:pRg st="3" end="3"/>
                                            </p:txEl>
                                          </p:spTgt>
                                        </p:tgtEl>
                                      </p:cBhvr>
                                    </p:animEffect>
                                    <p:anim calcmode="lin" valueType="num">
                                      <p:cBhvr>
                                        <p:cTn id="25" dur="1000" fill="hold"/>
                                        <p:tgtEl>
                                          <p:spTgt spid="3075">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07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075">
                                            <p:txEl>
                                              <p:pRg st="5" end="5"/>
                                            </p:txEl>
                                          </p:spTgt>
                                        </p:tgtEl>
                                        <p:attrNameLst>
                                          <p:attrName>style.visibility</p:attrName>
                                        </p:attrNameLst>
                                      </p:cBhvr>
                                      <p:to>
                                        <p:strVal val="visible"/>
                                      </p:to>
                                    </p:set>
                                    <p:animEffect transition="in" filter="fade">
                                      <p:cBhvr>
                                        <p:cTn id="31" dur="1000"/>
                                        <p:tgtEl>
                                          <p:spTgt spid="3075">
                                            <p:txEl>
                                              <p:pRg st="5" end="5"/>
                                            </p:txEl>
                                          </p:spTgt>
                                        </p:tgtEl>
                                      </p:cBhvr>
                                    </p:animEffect>
                                    <p:anim calcmode="lin" valueType="num">
                                      <p:cBhvr>
                                        <p:cTn id="32" dur="1000" fill="hold"/>
                                        <p:tgtEl>
                                          <p:spTgt spid="3075">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7" presetClass="entr" presetSubtype="0" fill="hold" grpId="0" nodeType="clickEffect">
                                  <p:stCondLst>
                                    <p:cond delay="0"/>
                                  </p:stCondLst>
                                  <p:childTnLst>
                                    <p:set>
                                      <p:cBhvr>
                                        <p:cTn id="37" dur="1" fill="hold">
                                          <p:stCondLst>
                                            <p:cond delay="0"/>
                                          </p:stCondLst>
                                        </p:cTn>
                                        <p:tgtEl>
                                          <p:spTgt spid="3075">
                                            <p:txEl>
                                              <p:pRg st="6" end="6"/>
                                            </p:txEl>
                                          </p:spTgt>
                                        </p:tgtEl>
                                        <p:attrNameLst>
                                          <p:attrName>style.visibility</p:attrName>
                                        </p:attrNameLst>
                                      </p:cBhvr>
                                      <p:to>
                                        <p:strVal val="visible"/>
                                      </p:to>
                                    </p:set>
                                    <p:animEffect transition="in" filter="fade">
                                      <p:cBhvr>
                                        <p:cTn id="38" dur="1000"/>
                                        <p:tgtEl>
                                          <p:spTgt spid="3075">
                                            <p:txEl>
                                              <p:pRg st="6" end="6"/>
                                            </p:txEl>
                                          </p:spTgt>
                                        </p:tgtEl>
                                      </p:cBhvr>
                                    </p:animEffect>
                                    <p:anim calcmode="lin" valueType="num">
                                      <p:cBhvr>
                                        <p:cTn id="39" dur="1000" fill="hold"/>
                                        <p:tgtEl>
                                          <p:spTgt spid="3075">
                                            <p:txEl>
                                              <p:pRg st="6" end="6"/>
                                            </p:txEl>
                                          </p:spTgt>
                                        </p:tgtEl>
                                        <p:attrNameLst>
                                          <p:attrName>ppt_x</p:attrName>
                                        </p:attrNameLst>
                                      </p:cBhvr>
                                      <p:tavLst>
                                        <p:tav tm="0">
                                          <p:val>
                                            <p:strVal val="#ppt_x"/>
                                          </p:val>
                                        </p:tav>
                                        <p:tav tm="100000">
                                          <p:val>
                                            <p:strVal val="#ppt_x"/>
                                          </p:val>
                                        </p:tav>
                                      </p:tavLst>
                                    </p:anim>
                                    <p:anim calcmode="lin" valueType="num">
                                      <p:cBhvr>
                                        <p:cTn id="40" dur="1000" fill="hold"/>
                                        <p:tgtEl>
                                          <p:spTgt spid="307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3075">
                                            <p:txEl>
                                              <p:pRg st="9" end="9"/>
                                            </p:txEl>
                                          </p:spTgt>
                                        </p:tgtEl>
                                        <p:attrNameLst>
                                          <p:attrName>style.visibility</p:attrName>
                                        </p:attrNameLst>
                                      </p:cBhvr>
                                      <p:to>
                                        <p:strVal val="visible"/>
                                      </p:to>
                                    </p:set>
                                    <p:animEffect transition="in" filter="fade">
                                      <p:cBhvr>
                                        <p:cTn id="45" dur="1000"/>
                                        <p:tgtEl>
                                          <p:spTgt spid="3075">
                                            <p:txEl>
                                              <p:pRg st="9" end="9"/>
                                            </p:txEl>
                                          </p:spTgt>
                                        </p:tgtEl>
                                      </p:cBhvr>
                                    </p:animEffect>
                                    <p:anim calcmode="lin" valueType="num">
                                      <p:cBhvr>
                                        <p:cTn id="46" dur="1000" fill="hold"/>
                                        <p:tgtEl>
                                          <p:spTgt spid="3075">
                                            <p:txEl>
                                              <p:pRg st="9" end="9"/>
                                            </p:txEl>
                                          </p:spTgt>
                                        </p:tgtEl>
                                        <p:attrNameLst>
                                          <p:attrName>ppt_x</p:attrName>
                                        </p:attrNameLst>
                                      </p:cBhvr>
                                      <p:tavLst>
                                        <p:tav tm="0">
                                          <p:val>
                                            <p:strVal val="#ppt_x"/>
                                          </p:val>
                                        </p:tav>
                                        <p:tav tm="100000">
                                          <p:val>
                                            <p:strVal val="#ppt_x"/>
                                          </p:val>
                                        </p:tav>
                                      </p:tavLst>
                                    </p:anim>
                                    <p:anim calcmode="lin" valueType="num">
                                      <p:cBhvr>
                                        <p:cTn id="47" dur="1000" fill="hold"/>
                                        <p:tgtEl>
                                          <p:spTgt spid="3075">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Text Box 2"/>
          <p:cNvSpPr txBox="1">
            <a:spLocks noChangeArrowheads="1"/>
          </p:cNvSpPr>
          <p:nvPr/>
        </p:nvSpPr>
        <p:spPr bwMode="auto">
          <a:xfrm>
            <a:off x="1371600" y="1066800"/>
            <a:ext cx="7620000" cy="762000"/>
          </a:xfrm>
          <a:prstGeom prst="rect">
            <a:avLst/>
          </a:prstGeom>
          <a:noFill/>
          <a:ln w="9525">
            <a:noFill/>
            <a:miter lim="800000"/>
            <a:headEnd/>
            <a:tailEnd/>
          </a:ln>
          <a:effectLst/>
        </p:spPr>
        <p:txBody>
          <a:bodyPr>
            <a:spAutoFit/>
          </a:bodyPr>
          <a:lstStyle/>
          <a:p>
            <a:pPr>
              <a:spcBef>
                <a:spcPct val="50000"/>
              </a:spcBef>
              <a:defRPr/>
            </a:pPr>
            <a:r>
              <a:rPr lang="en-US" sz="4400" i="1" dirty="0">
                <a:solidFill>
                  <a:schemeClr val="bg1"/>
                </a:solidFill>
                <a:effectLst>
                  <a:outerShdw blurRad="38100" dist="38100" dir="2700000" algn="tl">
                    <a:srgbClr val="C0C0C0"/>
                  </a:outerShdw>
                </a:effectLst>
                <a:latin typeface="Arial" charset="0"/>
                <a:cs typeface="+mn-cs"/>
              </a:rPr>
              <a:t>The Importance of Writing</a:t>
            </a:r>
          </a:p>
        </p:txBody>
      </p:sp>
      <p:sp>
        <p:nvSpPr>
          <p:cNvPr id="636934" name="Text Box 6"/>
          <p:cNvSpPr txBox="1">
            <a:spLocks noChangeArrowheads="1"/>
          </p:cNvSpPr>
          <p:nvPr/>
        </p:nvSpPr>
        <p:spPr bwMode="auto">
          <a:xfrm>
            <a:off x="4038600" y="2133600"/>
            <a:ext cx="4572000" cy="6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lgn="ctr">
              <a:spcBef>
                <a:spcPct val="50000"/>
              </a:spcBef>
            </a:pPr>
            <a:r>
              <a:rPr lang="en-US" altLang="en-US" b="0" i="1" dirty="0">
                <a:solidFill>
                  <a:schemeClr val="bg1"/>
                </a:solidFill>
                <a:latin typeface="Arial" charset="0"/>
              </a:rPr>
              <a:t>Upper Management</a:t>
            </a:r>
          </a:p>
        </p:txBody>
      </p:sp>
      <p:sp>
        <p:nvSpPr>
          <p:cNvPr id="636935" name="Text Box 7"/>
          <p:cNvSpPr txBox="1">
            <a:spLocks noChangeArrowheads="1"/>
          </p:cNvSpPr>
          <p:nvPr/>
        </p:nvSpPr>
        <p:spPr bwMode="auto">
          <a:xfrm>
            <a:off x="4191000" y="5500688"/>
            <a:ext cx="43434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lgn="ctr">
              <a:spcBef>
                <a:spcPct val="50000"/>
              </a:spcBef>
            </a:pPr>
            <a:r>
              <a:rPr lang="en-US" altLang="en-US" b="0" dirty="0">
                <a:solidFill>
                  <a:schemeClr val="bg1"/>
                </a:solidFill>
                <a:latin typeface="Arial" charset="0"/>
              </a:rPr>
              <a:t>Project Engineer</a:t>
            </a:r>
          </a:p>
        </p:txBody>
      </p:sp>
      <p:sp>
        <p:nvSpPr>
          <p:cNvPr id="636940" name="Text Box 12"/>
          <p:cNvSpPr txBox="1">
            <a:spLocks noChangeArrowheads="1"/>
          </p:cNvSpPr>
          <p:nvPr/>
        </p:nvSpPr>
        <p:spPr bwMode="auto">
          <a:xfrm>
            <a:off x="381000" y="2209800"/>
            <a:ext cx="373380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spcBef>
                <a:spcPct val="50000"/>
              </a:spcBef>
            </a:pPr>
            <a:r>
              <a:rPr lang="en-US" altLang="en-US" sz="2800" b="0" dirty="0">
                <a:solidFill>
                  <a:schemeClr val="bg1"/>
                </a:solidFill>
                <a:latin typeface="Arial" charset="0"/>
              </a:rPr>
              <a:t>Engineers perform </a:t>
            </a:r>
            <a:r>
              <a:rPr lang="en-US" altLang="en-US" sz="2800" i="1" dirty="0">
                <a:solidFill>
                  <a:schemeClr val="bg1"/>
                </a:solidFill>
                <a:latin typeface="Arial" charset="0"/>
              </a:rPr>
              <a:t>technical writing</a:t>
            </a:r>
            <a:r>
              <a:rPr lang="en-US" altLang="en-US" sz="2800" b="0" dirty="0">
                <a:solidFill>
                  <a:schemeClr val="bg1"/>
                </a:solidFill>
                <a:latin typeface="Arial" charset="0"/>
              </a:rPr>
              <a:t> to </a:t>
            </a:r>
            <a:r>
              <a:rPr lang="en-US" altLang="en-US" sz="2800" b="0" dirty="0">
                <a:solidFill>
                  <a:srgbClr val="FF0000"/>
                </a:solidFill>
                <a:latin typeface="Arial" charset="0"/>
              </a:rPr>
              <a:t>communicate pertinent information </a:t>
            </a:r>
            <a:r>
              <a:rPr lang="en-US" altLang="en-US" sz="2800" b="0" dirty="0">
                <a:solidFill>
                  <a:schemeClr val="bg1"/>
                </a:solidFill>
                <a:latin typeface="Arial" charset="0"/>
              </a:rPr>
              <a:t>that is needed by upper management to </a:t>
            </a:r>
            <a:r>
              <a:rPr lang="en-US" altLang="en-US" sz="2800" b="0" dirty="0">
                <a:solidFill>
                  <a:srgbClr val="FF0000"/>
                </a:solidFill>
                <a:latin typeface="Arial" charset="0"/>
              </a:rPr>
              <a:t>make intelligent decisions</a:t>
            </a:r>
            <a:r>
              <a:rPr lang="en-US" altLang="en-US" sz="2800" b="0" dirty="0">
                <a:solidFill>
                  <a:schemeClr val="bg1"/>
                </a:solidFill>
                <a:latin typeface="Arial" charset="0"/>
              </a:rPr>
              <a:t> that will </a:t>
            </a:r>
            <a:r>
              <a:rPr lang="en-US" altLang="en-US" sz="2800" b="0" dirty="0" smtClean="0">
                <a:solidFill>
                  <a:srgbClr val="FF0000"/>
                </a:solidFill>
                <a:latin typeface="Arial" charset="0"/>
              </a:rPr>
              <a:t>impact </a:t>
            </a:r>
            <a:r>
              <a:rPr lang="en-US" altLang="en-US" sz="2800" b="0" dirty="0">
                <a:solidFill>
                  <a:srgbClr val="FF0000"/>
                </a:solidFill>
                <a:latin typeface="Arial" charset="0"/>
              </a:rPr>
              <a:t>a company’s future.</a:t>
            </a:r>
          </a:p>
        </p:txBody>
      </p:sp>
      <p:grpSp>
        <p:nvGrpSpPr>
          <p:cNvPr id="2" name="Group 18"/>
          <p:cNvGrpSpPr>
            <a:grpSpLocks/>
          </p:cNvGrpSpPr>
          <p:nvPr/>
        </p:nvGrpSpPr>
        <p:grpSpPr bwMode="auto">
          <a:xfrm>
            <a:off x="4343400" y="2971800"/>
            <a:ext cx="2281238" cy="2362200"/>
            <a:chOff x="2736" y="1872"/>
            <a:chExt cx="1437" cy="1488"/>
          </a:xfrm>
        </p:grpSpPr>
        <p:grpSp>
          <p:nvGrpSpPr>
            <p:cNvPr id="13324" name="Group 13"/>
            <p:cNvGrpSpPr>
              <a:grpSpLocks/>
            </p:cNvGrpSpPr>
            <p:nvPr/>
          </p:nvGrpSpPr>
          <p:grpSpPr bwMode="auto">
            <a:xfrm>
              <a:off x="2736" y="1872"/>
              <a:ext cx="1437" cy="1488"/>
              <a:chOff x="2595" y="1872"/>
              <a:chExt cx="1437" cy="1488"/>
            </a:xfrm>
          </p:grpSpPr>
          <p:sp>
            <p:nvSpPr>
              <p:cNvPr id="13326" name="AutoShape 9"/>
              <p:cNvSpPr>
                <a:spLocks noChangeArrowheads="1"/>
              </p:cNvSpPr>
              <p:nvPr/>
            </p:nvSpPr>
            <p:spPr bwMode="auto">
              <a:xfrm rot="10800000">
                <a:off x="2595" y="1872"/>
                <a:ext cx="1437" cy="14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892 w 21600"/>
                  <a:gd name="T13" fmla="*/ 5894 h 21600"/>
                  <a:gd name="T14" fmla="*/ 15708 w 21600"/>
                  <a:gd name="T15" fmla="*/ 15706 h 21600"/>
                </a:gdLst>
                <a:ahLst/>
                <a:cxnLst>
                  <a:cxn ang="T8">
                    <a:pos x="T0" y="T1"/>
                  </a:cxn>
                  <a:cxn ang="T9">
                    <a:pos x="T2" y="T3"/>
                  </a:cxn>
                  <a:cxn ang="T10">
                    <a:pos x="T4" y="T5"/>
                  </a:cxn>
                  <a:cxn ang="T11">
                    <a:pos x="T6" y="T7"/>
                  </a:cxn>
                </a:cxnLst>
                <a:rect l="T12" t="T13" r="T14" b="T15"/>
                <a:pathLst>
                  <a:path w="21600" h="21600">
                    <a:moveTo>
                      <a:pt x="0" y="0"/>
                    </a:moveTo>
                    <a:lnTo>
                      <a:pt x="8192" y="21600"/>
                    </a:lnTo>
                    <a:lnTo>
                      <a:pt x="13408" y="21600"/>
                    </a:lnTo>
                    <a:lnTo>
                      <a:pt x="21600" y="0"/>
                    </a:lnTo>
                    <a:lnTo>
                      <a:pt x="0" y="0"/>
                    </a:lnTo>
                    <a:close/>
                  </a:path>
                </a:pathLst>
              </a:custGeom>
              <a:solidFill>
                <a:schemeClr val="accent2"/>
              </a:solidFill>
              <a:ln w="9525">
                <a:solidFill>
                  <a:schemeClr val="tx1"/>
                </a:solidFill>
                <a:miter lim="800000"/>
                <a:headEnd/>
                <a:tailEnd/>
              </a:ln>
            </p:spPr>
            <p:txBody>
              <a:bodyPr wrap="none" anchor="ctr"/>
              <a:lstStyle/>
              <a:p>
                <a:endParaRPr lang="en-US"/>
              </a:p>
            </p:txBody>
          </p:sp>
          <p:sp>
            <p:nvSpPr>
              <p:cNvPr id="13327" name="Text Box 10"/>
              <p:cNvSpPr txBox="1">
                <a:spLocks noChangeArrowheads="1"/>
              </p:cNvSpPr>
              <p:nvPr/>
            </p:nvSpPr>
            <p:spPr bwMode="auto">
              <a:xfrm>
                <a:off x="2640" y="2764"/>
                <a:ext cx="13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lgn="ctr">
                  <a:spcBef>
                    <a:spcPct val="50000"/>
                  </a:spcBef>
                </a:pPr>
                <a:r>
                  <a:rPr lang="en-US" altLang="en-US" sz="2800">
                    <a:solidFill>
                      <a:schemeClr val="hlink"/>
                    </a:solidFill>
                    <a:latin typeface="Arial" charset="0"/>
                  </a:rPr>
                  <a:t>Detailed Knowledge</a:t>
                </a:r>
              </a:p>
            </p:txBody>
          </p:sp>
        </p:grpSp>
        <p:sp>
          <p:nvSpPr>
            <p:cNvPr id="13325" name="AutoShape 16"/>
            <p:cNvSpPr>
              <a:spLocks noChangeArrowheads="1"/>
            </p:cNvSpPr>
            <p:nvPr/>
          </p:nvSpPr>
          <p:spPr bwMode="auto">
            <a:xfrm>
              <a:off x="3288" y="2088"/>
              <a:ext cx="306" cy="615"/>
            </a:xfrm>
            <a:prstGeom prst="upArrow">
              <a:avLst>
                <a:gd name="adj1" fmla="val 50000"/>
                <a:gd name="adj2" fmla="val 50245"/>
              </a:avLst>
            </a:prstGeom>
            <a:solidFill>
              <a:schemeClr val="hlink"/>
            </a:solidFill>
            <a:ln w="9525">
              <a:solidFill>
                <a:schemeClr val="tx1"/>
              </a:solidFill>
              <a:miter lim="800000"/>
              <a:headEnd/>
              <a:tailEnd/>
            </a:ln>
          </p:spPr>
          <p:txBody>
            <a:bodyPr vert="eaVert" wrap="none" anchor="ct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endParaRPr lang="en-US" altLang="en-US"/>
            </a:p>
          </p:txBody>
        </p:sp>
      </p:grpSp>
      <p:grpSp>
        <p:nvGrpSpPr>
          <p:cNvPr id="4" name="Group 19"/>
          <p:cNvGrpSpPr>
            <a:grpSpLocks/>
          </p:cNvGrpSpPr>
          <p:nvPr/>
        </p:nvGrpSpPr>
        <p:grpSpPr bwMode="auto">
          <a:xfrm>
            <a:off x="6167438" y="2895600"/>
            <a:ext cx="2281237" cy="2362200"/>
            <a:chOff x="3885" y="1824"/>
            <a:chExt cx="1437" cy="1488"/>
          </a:xfrm>
        </p:grpSpPr>
        <p:grpSp>
          <p:nvGrpSpPr>
            <p:cNvPr id="13320" name="Group 15"/>
            <p:cNvGrpSpPr>
              <a:grpSpLocks/>
            </p:cNvGrpSpPr>
            <p:nvPr/>
          </p:nvGrpSpPr>
          <p:grpSpPr bwMode="auto">
            <a:xfrm>
              <a:off x="3885" y="1824"/>
              <a:ext cx="1437" cy="1488"/>
              <a:chOff x="3885" y="1824"/>
              <a:chExt cx="1437" cy="1488"/>
            </a:xfrm>
          </p:grpSpPr>
          <p:sp>
            <p:nvSpPr>
              <p:cNvPr id="13322" name="AutoShape 8"/>
              <p:cNvSpPr>
                <a:spLocks noChangeArrowheads="1"/>
              </p:cNvSpPr>
              <p:nvPr/>
            </p:nvSpPr>
            <p:spPr bwMode="auto">
              <a:xfrm>
                <a:off x="3885" y="1824"/>
                <a:ext cx="1437" cy="14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892 w 21600"/>
                  <a:gd name="T13" fmla="*/ 5894 h 21600"/>
                  <a:gd name="T14" fmla="*/ 15708 w 21600"/>
                  <a:gd name="T15" fmla="*/ 15706 h 21600"/>
                </a:gdLst>
                <a:ahLst/>
                <a:cxnLst>
                  <a:cxn ang="T8">
                    <a:pos x="T0" y="T1"/>
                  </a:cxn>
                  <a:cxn ang="T9">
                    <a:pos x="T2" y="T3"/>
                  </a:cxn>
                  <a:cxn ang="T10">
                    <a:pos x="T4" y="T5"/>
                  </a:cxn>
                  <a:cxn ang="T11">
                    <a:pos x="T6" y="T7"/>
                  </a:cxn>
                </a:cxnLst>
                <a:rect l="T12" t="T13" r="T14" b="T15"/>
                <a:pathLst>
                  <a:path w="21600" h="21600">
                    <a:moveTo>
                      <a:pt x="0" y="0"/>
                    </a:moveTo>
                    <a:lnTo>
                      <a:pt x="8192" y="21600"/>
                    </a:lnTo>
                    <a:lnTo>
                      <a:pt x="13408" y="21600"/>
                    </a:lnTo>
                    <a:lnTo>
                      <a:pt x="21600" y="0"/>
                    </a:lnTo>
                    <a:lnTo>
                      <a:pt x="0" y="0"/>
                    </a:lnTo>
                    <a:close/>
                  </a:path>
                </a:pathLst>
              </a:custGeom>
              <a:solidFill>
                <a:schemeClr val="accent2"/>
              </a:solidFill>
              <a:ln w="9525">
                <a:solidFill>
                  <a:schemeClr val="tx1"/>
                </a:solidFill>
                <a:miter lim="800000"/>
                <a:headEnd/>
                <a:tailEnd/>
              </a:ln>
            </p:spPr>
            <p:txBody>
              <a:bodyPr wrap="none" anchor="ctr"/>
              <a:lstStyle/>
              <a:p>
                <a:endParaRPr lang="en-US"/>
              </a:p>
            </p:txBody>
          </p:sp>
          <p:sp>
            <p:nvSpPr>
              <p:cNvPr id="13323" name="Text Box 11"/>
              <p:cNvSpPr txBox="1">
                <a:spLocks noChangeArrowheads="1"/>
              </p:cNvSpPr>
              <p:nvPr/>
            </p:nvSpPr>
            <p:spPr bwMode="auto">
              <a:xfrm>
                <a:off x="3933" y="1824"/>
                <a:ext cx="1344"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lgn="ctr">
                  <a:spcBef>
                    <a:spcPct val="50000"/>
                  </a:spcBef>
                </a:pPr>
                <a:r>
                  <a:rPr lang="en-US" altLang="en-US" sz="2800">
                    <a:solidFill>
                      <a:schemeClr val="hlink"/>
                    </a:solidFill>
                    <a:latin typeface="Arial" charset="0"/>
                  </a:rPr>
                  <a:t>Decision Control</a:t>
                </a:r>
              </a:p>
            </p:txBody>
          </p:sp>
        </p:grpSp>
        <p:sp>
          <p:nvSpPr>
            <p:cNvPr id="13321" name="AutoShape 17"/>
            <p:cNvSpPr>
              <a:spLocks noChangeArrowheads="1"/>
            </p:cNvSpPr>
            <p:nvPr/>
          </p:nvSpPr>
          <p:spPr bwMode="auto">
            <a:xfrm rot="10800000">
              <a:off x="4464" y="2480"/>
              <a:ext cx="306" cy="615"/>
            </a:xfrm>
            <a:prstGeom prst="upArrow">
              <a:avLst>
                <a:gd name="adj1" fmla="val 50000"/>
                <a:gd name="adj2" fmla="val 50245"/>
              </a:avLst>
            </a:prstGeom>
            <a:solidFill>
              <a:schemeClr val="hlink"/>
            </a:solidFill>
            <a:ln w="9525">
              <a:solidFill>
                <a:schemeClr val="tx1"/>
              </a:solidFill>
              <a:miter lim="800000"/>
              <a:headEnd/>
              <a:tailEnd/>
            </a:ln>
          </p:spPr>
          <p:txBody>
            <a:bodyPr vert="eaVert" wrap="none" anchor="ct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endParaRPr lang="en-US" altLang="en-US"/>
            </a:p>
          </p:txBody>
        </p:sp>
      </p:grpSp>
    </p:spTree>
    <p:extLst>
      <p:ext uri="{BB962C8B-B14F-4D97-AF65-F5344CB8AC3E}">
        <p14:creationId xmlns:p14="http://schemas.microsoft.com/office/powerpoint/2010/main" val="3371428562"/>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36940"/>
                                        </p:tgtEl>
                                        <p:attrNameLst>
                                          <p:attrName>style.visibility</p:attrName>
                                        </p:attrNameLst>
                                      </p:cBhvr>
                                      <p:to>
                                        <p:strVal val="visible"/>
                                      </p:to>
                                    </p:set>
                                    <p:animEffect transition="in" filter="wipe(up)">
                                      <p:cBhvr>
                                        <p:cTn id="7" dur="500"/>
                                        <p:tgtEl>
                                          <p:spTgt spid="636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6935"/>
                                        </p:tgtEl>
                                        <p:attrNameLst>
                                          <p:attrName>style.visibility</p:attrName>
                                        </p:attrNameLst>
                                      </p:cBhvr>
                                      <p:to>
                                        <p:strVal val="visible"/>
                                      </p:to>
                                    </p:set>
                                    <p:animEffect transition="in" filter="wipe(left)">
                                      <p:cBhvr>
                                        <p:cTn id="12" dur="500"/>
                                        <p:tgtEl>
                                          <p:spTgt spid="636935"/>
                                        </p:tgtEl>
                                      </p:cBhvr>
                                    </p:animEffect>
                                  </p:childTnLst>
                                </p:cTn>
                              </p:par>
                            </p:childTnLst>
                          </p:cTn>
                        </p:par>
                        <p:par>
                          <p:cTn id="13" fill="hold" nodeType="afterGroup">
                            <p:stCondLst>
                              <p:cond delay="500"/>
                            </p:stCondLst>
                            <p:childTnLst>
                              <p:par>
                                <p:cTn id="14" presetID="22" presetClass="entr" presetSubtype="4"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down)">
                                      <p:cBhvr>
                                        <p:cTn id="16" dur="500"/>
                                        <p:tgtEl>
                                          <p:spTgt spid="2"/>
                                        </p:tgtEl>
                                      </p:cBhvr>
                                    </p:animEffect>
                                  </p:childTnLst>
                                </p:cTn>
                              </p:par>
                            </p:childTnLst>
                          </p:cTn>
                        </p:par>
                        <p:par>
                          <p:cTn id="17" fill="hold" nodeType="afterGroup">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36934"/>
                                        </p:tgtEl>
                                        <p:attrNameLst>
                                          <p:attrName>style.visibility</p:attrName>
                                        </p:attrNameLst>
                                      </p:cBhvr>
                                      <p:to>
                                        <p:strVal val="visible"/>
                                      </p:to>
                                    </p:set>
                                    <p:animEffect transition="in" filter="wipe(left)">
                                      <p:cBhvr>
                                        <p:cTn id="20" dur="500"/>
                                        <p:tgtEl>
                                          <p:spTgt spid="63693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up)">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4" grpId="0"/>
      <p:bldP spid="636935" grpId="0"/>
      <p:bldP spid="6369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Aug 29,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ext Box 2"/>
          <p:cNvSpPr txBox="1">
            <a:spLocks noChangeArrowheads="1"/>
          </p:cNvSpPr>
          <p:nvPr/>
        </p:nvSpPr>
        <p:spPr bwMode="auto">
          <a:xfrm>
            <a:off x="1371600" y="1066800"/>
            <a:ext cx="4976813" cy="762000"/>
          </a:xfrm>
          <a:prstGeom prst="rect">
            <a:avLst/>
          </a:prstGeom>
          <a:noFill/>
          <a:ln w="9525">
            <a:noFill/>
            <a:miter lim="800000"/>
            <a:headEnd/>
            <a:tailEnd/>
          </a:ln>
          <a:effectLst/>
        </p:spPr>
        <p:txBody>
          <a:bodyPr>
            <a:spAutoFit/>
          </a:bodyPr>
          <a:lstStyle/>
          <a:p>
            <a:pPr>
              <a:spcBef>
                <a:spcPct val="50000"/>
              </a:spcBef>
              <a:defRPr/>
            </a:pPr>
            <a:r>
              <a:rPr lang="en-US" sz="4400" i="1" dirty="0">
                <a:solidFill>
                  <a:schemeClr val="bg1"/>
                </a:solidFill>
                <a:effectLst>
                  <a:outerShdw blurRad="38100" dist="38100" dir="2700000" algn="tl">
                    <a:srgbClr val="C0C0C0"/>
                  </a:outerShdw>
                </a:effectLst>
                <a:latin typeface="Arial" charset="0"/>
                <a:cs typeface="+mn-cs"/>
              </a:rPr>
              <a:t>Technical Writing</a:t>
            </a:r>
          </a:p>
        </p:txBody>
      </p:sp>
      <p:sp>
        <p:nvSpPr>
          <p:cNvPr id="635907" name="Text Box 3"/>
          <p:cNvSpPr txBox="1">
            <a:spLocks noChangeArrowheads="1"/>
          </p:cNvSpPr>
          <p:nvPr/>
        </p:nvSpPr>
        <p:spPr bwMode="auto">
          <a:xfrm>
            <a:off x="487363" y="2209800"/>
            <a:ext cx="80930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spcBef>
                <a:spcPct val="50000"/>
              </a:spcBef>
            </a:pPr>
            <a:r>
              <a:rPr lang="en-US" altLang="en-US" sz="3200" i="1" dirty="0">
                <a:solidFill>
                  <a:schemeClr val="bg1"/>
                </a:solidFill>
                <a:latin typeface="Arial" charset="0"/>
              </a:rPr>
              <a:t>Technical writing</a:t>
            </a:r>
            <a:r>
              <a:rPr lang="en-US" altLang="en-US" sz="3200" b="0" dirty="0">
                <a:solidFill>
                  <a:schemeClr val="bg1"/>
                </a:solidFill>
                <a:latin typeface="Arial" charset="0"/>
              </a:rPr>
              <a:t> is a type of expository writing this is used to convey information for technical or business purposes.</a:t>
            </a:r>
            <a:endParaRPr lang="en-US" altLang="en-US" sz="2400" b="0" baseline="30000" dirty="0">
              <a:solidFill>
                <a:schemeClr val="bg1"/>
              </a:solidFill>
              <a:latin typeface="Arial" charset="0"/>
            </a:endParaRPr>
          </a:p>
          <a:p>
            <a:pPr>
              <a:spcBef>
                <a:spcPct val="50000"/>
              </a:spcBef>
            </a:pPr>
            <a:r>
              <a:rPr lang="en-US" altLang="en-US" sz="3200" i="1" dirty="0">
                <a:solidFill>
                  <a:schemeClr val="bg1"/>
                </a:solidFill>
                <a:latin typeface="Arial" charset="0"/>
              </a:rPr>
              <a:t>Technical writing</a:t>
            </a:r>
            <a:r>
              <a:rPr lang="en-US" altLang="en-US" sz="3200" b="0" dirty="0">
                <a:solidFill>
                  <a:schemeClr val="bg1"/>
                </a:solidFill>
                <a:latin typeface="Arial" charset="0"/>
              </a:rPr>
              <a:t> is NOT used to:</a:t>
            </a:r>
          </a:p>
        </p:txBody>
      </p:sp>
      <p:sp>
        <p:nvSpPr>
          <p:cNvPr id="15364" name="Text Box 4"/>
          <p:cNvSpPr txBox="1">
            <a:spLocks noChangeArrowheads="1"/>
          </p:cNvSpPr>
          <p:nvPr/>
        </p:nvSpPr>
        <p:spPr bwMode="auto">
          <a:xfrm>
            <a:off x="304800" y="6324600"/>
            <a:ext cx="8001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796925" indent="-796925">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spcBef>
                <a:spcPct val="50000"/>
              </a:spcBef>
            </a:pPr>
            <a:endParaRPr lang="en-US" altLang="en-US" sz="1400" b="0">
              <a:solidFill>
                <a:schemeClr val="tx1"/>
              </a:solidFill>
              <a:latin typeface="Arial" charset="0"/>
            </a:endParaRPr>
          </a:p>
        </p:txBody>
      </p:sp>
      <p:sp>
        <p:nvSpPr>
          <p:cNvPr id="635909" name="Text Box 5"/>
          <p:cNvSpPr txBox="1">
            <a:spLocks noChangeArrowheads="1"/>
          </p:cNvSpPr>
          <p:nvPr/>
        </p:nvSpPr>
        <p:spPr bwMode="auto">
          <a:xfrm>
            <a:off x="3086100" y="4657725"/>
            <a:ext cx="5214938" cy="154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defRPr sz="3800" b="1">
                <a:solidFill>
                  <a:srgbClr val="003399"/>
                </a:solidFill>
                <a:latin typeface="Verdana" pitchFamily="34" charset="0"/>
                <a:cs typeface="Arial" charset="0"/>
              </a:defRPr>
            </a:lvl1pPr>
            <a:lvl2pPr marL="742950" indent="-285750">
              <a:defRPr sz="3800" b="1">
                <a:solidFill>
                  <a:srgbClr val="003399"/>
                </a:solidFill>
                <a:latin typeface="Verdana" pitchFamily="34" charset="0"/>
                <a:cs typeface="Arial" charset="0"/>
              </a:defRPr>
            </a:lvl2pPr>
            <a:lvl3pPr marL="1143000" indent="-228600">
              <a:defRPr sz="3800" b="1">
                <a:solidFill>
                  <a:srgbClr val="003399"/>
                </a:solidFill>
                <a:latin typeface="Verdana" pitchFamily="34" charset="0"/>
                <a:cs typeface="Arial" charset="0"/>
              </a:defRPr>
            </a:lvl3pPr>
            <a:lvl4pPr marL="1600200" indent="-228600">
              <a:defRPr sz="3800" b="1">
                <a:solidFill>
                  <a:srgbClr val="003399"/>
                </a:solidFill>
                <a:latin typeface="Verdana" pitchFamily="34" charset="0"/>
                <a:cs typeface="Arial" charset="0"/>
              </a:defRPr>
            </a:lvl4pPr>
            <a:lvl5pPr marL="2057400" indent="-228600">
              <a:defRPr sz="3800" b="1">
                <a:solidFill>
                  <a:srgbClr val="003399"/>
                </a:solidFill>
                <a:latin typeface="Verdana" pitchFamily="34" charset="0"/>
                <a:cs typeface="Arial" charset="0"/>
              </a:defRPr>
            </a:lvl5pPr>
            <a:lvl6pPr marL="2514600" indent="-228600" eaLnBrk="0" fontAlgn="base" hangingPunct="0">
              <a:spcBef>
                <a:spcPct val="0"/>
              </a:spcBef>
              <a:spcAft>
                <a:spcPct val="0"/>
              </a:spcAft>
              <a:defRPr sz="3800" b="1">
                <a:solidFill>
                  <a:srgbClr val="003399"/>
                </a:solidFill>
                <a:latin typeface="Verdana" pitchFamily="34" charset="0"/>
                <a:cs typeface="Arial" charset="0"/>
              </a:defRPr>
            </a:lvl6pPr>
            <a:lvl7pPr marL="2971800" indent="-228600" eaLnBrk="0" fontAlgn="base" hangingPunct="0">
              <a:spcBef>
                <a:spcPct val="0"/>
              </a:spcBef>
              <a:spcAft>
                <a:spcPct val="0"/>
              </a:spcAft>
              <a:defRPr sz="3800" b="1">
                <a:solidFill>
                  <a:srgbClr val="003399"/>
                </a:solidFill>
                <a:latin typeface="Verdana" pitchFamily="34" charset="0"/>
                <a:cs typeface="Arial" charset="0"/>
              </a:defRPr>
            </a:lvl7pPr>
            <a:lvl8pPr marL="3429000" indent="-228600" eaLnBrk="0" fontAlgn="base" hangingPunct="0">
              <a:spcBef>
                <a:spcPct val="0"/>
              </a:spcBef>
              <a:spcAft>
                <a:spcPct val="0"/>
              </a:spcAft>
              <a:defRPr sz="3800" b="1">
                <a:solidFill>
                  <a:srgbClr val="003399"/>
                </a:solidFill>
                <a:latin typeface="Verdana" pitchFamily="34" charset="0"/>
                <a:cs typeface="Arial" charset="0"/>
              </a:defRPr>
            </a:lvl8pPr>
            <a:lvl9pPr marL="3886200" indent="-228600" eaLnBrk="0" fontAlgn="base" hangingPunct="0">
              <a:spcBef>
                <a:spcPct val="0"/>
              </a:spcBef>
              <a:spcAft>
                <a:spcPct val="0"/>
              </a:spcAft>
              <a:defRPr sz="3800" b="1">
                <a:solidFill>
                  <a:srgbClr val="003399"/>
                </a:solidFill>
                <a:latin typeface="Verdana" pitchFamily="34" charset="0"/>
                <a:cs typeface="Arial" charset="0"/>
              </a:defRPr>
            </a:lvl9pPr>
          </a:lstStyle>
          <a:p>
            <a:pPr>
              <a:spcAft>
                <a:spcPct val="20000"/>
              </a:spcAft>
              <a:buClr>
                <a:schemeClr val="folHlink"/>
              </a:buClr>
              <a:buFontTx/>
              <a:buChar char="•"/>
            </a:pPr>
            <a:r>
              <a:rPr lang="en-US" altLang="en-US" sz="2800" b="0" dirty="0">
                <a:solidFill>
                  <a:schemeClr val="bg1"/>
                </a:solidFill>
                <a:latin typeface="Arial" charset="0"/>
              </a:rPr>
              <a:t>entertain</a:t>
            </a:r>
          </a:p>
          <a:p>
            <a:pPr>
              <a:spcAft>
                <a:spcPct val="20000"/>
              </a:spcAft>
              <a:buClr>
                <a:schemeClr val="folHlink"/>
              </a:buClr>
              <a:buFontTx/>
              <a:buChar char="•"/>
            </a:pPr>
            <a:r>
              <a:rPr lang="en-US" altLang="en-US" sz="2800" b="0" dirty="0">
                <a:solidFill>
                  <a:schemeClr val="bg1"/>
                </a:solidFill>
                <a:latin typeface="Arial" charset="0"/>
              </a:rPr>
              <a:t>create suspense</a:t>
            </a:r>
          </a:p>
          <a:p>
            <a:pPr>
              <a:spcAft>
                <a:spcPct val="20000"/>
              </a:spcAft>
              <a:buClr>
                <a:schemeClr val="folHlink"/>
              </a:buClr>
              <a:buFontTx/>
              <a:buChar char="•"/>
            </a:pPr>
            <a:r>
              <a:rPr lang="en-US" altLang="en-US" sz="2800" b="0" dirty="0">
                <a:solidFill>
                  <a:schemeClr val="bg1"/>
                </a:solidFill>
                <a:latin typeface="Arial" charset="0"/>
              </a:rPr>
              <a:t>invite differing interpretations</a:t>
            </a:r>
            <a:endParaRPr lang="en-US" altLang="en-US" sz="2800" dirty="0">
              <a:solidFill>
                <a:schemeClr val="bg1"/>
              </a:solidFill>
              <a:latin typeface="Arial" charset="0"/>
            </a:endParaRPr>
          </a:p>
        </p:txBody>
      </p:sp>
    </p:spTree>
    <p:extLst>
      <p:ext uri="{BB962C8B-B14F-4D97-AF65-F5344CB8AC3E}">
        <p14:creationId xmlns:p14="http://schemas.microsoft.com/office/powerpoint/2010/main" val="2155238109"/>
      </p:ext>
    </p:extLst>
  </p:cSld>
  <p:clrMapOvr>
    <a:masterClrMapping/>
  </p:clrMapOvr>
  <p:transition>
    <p:randomBa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35907">
                                            <p:txEl>
                                              <p:pRg st="0" end="0"/>
                                            </p:txEl>
                                          </p:spTgt>
                                        </p:tgtEl>
                                        <p:attrNameLst>
                                          <p:attrName>style.visibility</p:attrName>
                                        </p:attrNameLst>
                                      </p:cBhvr>
                                      <p:to>
                                        <p:strVal val="visible"/>
                                      </p:to>
                                    </p:set>
                                    <p:animEffect transition="in" filter="wipe(up)">
                                      <p:cBhvr>
                                        <p:cTn id="7" dur="500"/>
                                        <p:tgtEl>
                                          <p:spTgt spid="63590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5907">
                                            <p:txEl>
                                              <p:pRg st="1" end="1"/>
                                            </p:txEl>
                                          </p:spTgt>
                                        </p:tgtEl>
                                        <p:attrNameLst>
                                          <p:attrName>style.visibility</p:attrName>
                                        </p:attrNameLst>
                                      </p:cBhvr>
                                      <p:to>
                                        <p:strVal val="visible"/>
                                      </p:to>
                                    </p:set>
                                    <p:animEffect transition="in" filter="wipe(up)">
                                      <p:cBhvr>
                                        <p:cTn id="12" dur="500"/>
                                        <p:tgtEl>
                                          <p:spTgt spid="635907">
                                            <p:txEl>
                                              <p:pRg st="1" end="1"/>
                                            </p:txEl>
                                          </p:spTgt>
                                        </p:tgtEl>
                                      </p:cBhvr>
                                    </p:animEffect>
                                  </p:childTnLst>
                                </p:cTn>
                              </p:par>
                            </p:childTnLst>
                          </p:cTn>
                        </p:par>
                        <p:par>
                          <p:cTn id="13" fill="hold" nodeType="afterGroup">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635909"/>
                                        </p:tgtEl>
                                        <p:attrNameLst>
                                          <p:attrName>style.visibility</p:attrName>
                                        </p:attrNameLst>
                                      </p:cBhvr>
                                      <p:to>
                                        <p:strVal val="visible"/>
                                      </p:to>
                                    </p:set>
                                    <p:animEffect transition="in" filter="wipe(up)">
                                      <p:cBhvr>
                                        <p:cTn id="16" dur="500"/>
                                        <p:tgtEl>
                                          <p:spTgt spid="6359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907" grpId="0" build="p"/>
      <p:bldP spid="63590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p:txBody>
          <a:bodyPr>
            <a:normAutofit fontScale="90000"/>
          </a:bodyPr>
          <a:lstStyle/>
          <a:p>
            <a:pPr fontAlgn="auto">
              <a:spcAft>
                <a:spcPts val="0"/>
              </a:spcAft>
              <a:defRPr/>
            </a:pPr>
            <a:r>
              <a:rPr lang="en-US" smtClean="0">
                <a:latin typeface="Times New Roman" pitchFamily="18" charset="0"/>
              </a:rPr>
              <a:t>Types of Formal Reports Documents</a:t>
            </a:r>
            <a:br>
              <a:rPr lang="en-US" smtClean="0">
                <a:latin typeface="Times New Roman" pitchFamily="18" charset="0"/>
              </a:rPr>
            </a:br>
            <a:endParaRPr lang="en-US" smtClean="0">
              <a:latin typeface="Times New Roman" pitchFamily="18" charset="0"/>
            </a:endParaRPr>
          </a:p>
        </p:txBody>
      </p:sp>
      <p:sp>
        <p:nvSpPr>
          <p:cNvPr id="25603" name="Rectangle 3"/>
          <p:cNvSpPr>
            <a:spLocks noGrp="1" noRot="1" noChangeArrowheads="1"/>
          </p:cNvSpPr>
          <p:nvPr>
            <p:ph idx="1"/>
          </p:nvPr>
        </p:nvSpPr>
        <p:spPr>
          <a:xfrm>
            <a:off x="1012371" y="1646263"/>
            <a:ext cx="8131629" cy="2729794"/>
          </a:xfrm>
        </p:spPr>
        <p:txBody>
          <a:bodyPr rtlCol="0">
            <a:normAutofit fontScale="25000" lnSpcReduction="20000"/>
          </a:bodyPr>
          <a:lstStyle/>
          <a:p>
            <a:pPr fontAlgn="auto">
              <a:lnSpc>
                <a:spcPct val="80000"/>
              </a:lnSpc>
              <a:spcAft>
                <a:spcPts val="0"/>
              </a:spcAft>
              <a:buFont typeface="Wingdings" pitchFamily="2" charset="2"/>
              <a:buNone/>
              <a:defRPr/>
            </a:pPr>
            <a:r>
              <a:rPr lang="en-US" sz="1400" dirty="0" smtClean="0">
                <a:latin typeface="Times New Roman" pitchFamily="18" charset="0"/>
              </a:rPr>
              <a:t>		</a:t>
            </a:r>
          </a:p>
          <a:p>
            <a:pPr fontAlgn="auto">
              <a:lnSpc>
                <a:spcPct val="80000"/>
              </a:lnSpc>
              <a:spcAft>
                <a:spcPts val="0"/>
              </a:spcAft>
              <a:buFont typeface="Wingdings" pitchFamily="2" charset="2"/>
              <a:buNone/>
              <a:defRPr/>
            </a:pPr>
            <a:endParaRPr lang="en-US" sz="1400" dirty="0" smtClean="0">
              <a:latin typeface="Times New Roman" pitchFamily="18" charset="0"/>
            </a:endParaRPr>
          </a:p>
          <a:p>
            <a:pPr fontAlgn="auto">
              <a:lnSpc>
                <a:spcPct val="80000"/>
              </a:lnSpc>
              <a:spcAft>
                <a:spcPts val="0"/>
              </a:spcAft>
              <a:buFont typeface="Wingdings" pitchFamily="2" charset="2"/>
              <a:buNone/>
              <a:defRPr/>
            </a:pPr>
            <a:endParaRPr lang="en-US" sz="1400" dirty="0" smtClean="0">
              <a:latin typeface="Times New Roman" pitchFamily="18" charset="0"/>
            </a:endParaRPr>
          </a:p>
          <a:p>
            <a:pPr fontAlgn="auto">
              <a:lnSpc>
                <a:spcPct val="80000"/>
              </a:lnSpc>
              <a:spcAft>
                <a:spcPts val="0"/>
              </a:spcAft>
              <a:buFont typeface="Wingdings" pitchFamily="2" charset="2"/>
              <a:buNone/>
              <a:defRPr/>
            </a:pPr>
            <a:endParaRPr lang="en-US" sz="1400" dirty="0" smtClean="0">
              <a:latin typeface="Times New Roman" pitchFamily="18" charset="0"/>
            </a:endParaRPr>
          </a:p>
          <a:p>
            <a:pPr fontAlgn="auto">
              <a:lnSpc>
                <a:spcPct val="80000"/>
              </a:lnSpc>
              <a:spcAft>
                <a:spcPts val="0"/>
              </a:spcAft>
              <a:buFont typeface="Wingdings" pitchFamily="2" charset="2"/>
              <a:buNone/>
              <a:defRPr/>
            </a:pPr>
            <a:r>
              <a:rPr lang="en-US" sz="7400" dirty="0" smtClean="0">
                <a:latin typeface="Times New Roman" pitchFamily="18" charset="0"/>
              </a:rPr>
              <a:t>	</a:t>
            </a:r>
            <a:r>
              <a:rPr lang="en-US" sz="11200" dirty="0" smtClean="0">
                <a:latin typeface="Times New Roman" pitchFamily="18" charset="0"/>
              </a:rPr>
              <a:t>These documents can be the final link in a chain of documents in a specific assignment or project.</a:t>
            </a:r>
          </a:p>
          <a:p>
            <a:pPr fontAlgn="auto">
              <a:lnSpc>
                <a:spcPct val="80000"/>
              </a:lnSpc>
              <a:spcAft>
                <a:spcPts val="0"/>
              </a:spcAft>
              <a:buFont typeface="Wingdings" pitchFamily="2" charset="2"/>
              <a:buNone/>
              <a:defRPr/>
            </a:pPr>
            <a:endParaRPr lang="en-US" sz="11200" dirty="0" smtClean="0">
              <a:latin typeface="Times New Roman" pitchFamily="18" charset="0"/>
            </a:endParaRPr>
          </a:p>
          <a:p>
            <a:pPr fontAlgn="auto">
              <a:lnSpc>
                <a:spcPct val="80000"/>
              </a:lnSpc>
              <a:spcAft>
                <a:spcPts val="0"/>
              </a:spcAft>
              <a:buFont typeface="Wingdings" pitchFamily="2" charset="2"/>
              <a:buNone/>
              <a:defRPr/>
            </a:pPr>
            <a:r>
              <a:rPr lang="en-US" sz="11200" dirty="0" smtClean="0">
                <a:latin typeface="Times New Roman" pitchFamily="18" charset="0"/>
              </a:rPr>
              <a:t>	</a:t>
            </a:r>
            <a:r>
              <a:rPr lang="en-US" sz="8000" dirty="0" smtClean="0">
                <a:latin typeface="Times New Roman" pitchFamily="18" charset="0"/>
              </a:rPr>
              <a:t>There are four Basic Types of Formal Reports: </a:t>
            </a:r>
          </a:p>
          <a:p>
            <a:pPr fontAlgn="auto">
              <a:lnSpc>
                <a:spcPct val="80000"/>
              </a:lnSpc>
              <a:spcAft>
                <a:spcPts val="0"/>
              </a:spcAft>
              <a:buFont typeface="Wingdings" pitchFamily="2" charset="2"/>
              <a:buNone/>
              <a:defRPr/>
            </a:pPr>
            <a:endParaRPr lang="en-US" sz="8000" dirty="0" smtClean="0">
              <a:latin typeface="Times New Roman" pitchFamily="18" charset="0"/>
            </a:endParaRPr>
          </a:p>
          <a:p>
            <a:pPr fontAlgn="auto">
              <a:lnSpc>
                <a:spcPct val="80000"/>
              </a:lnSpc>
              <a:spcAft>
                <a:spcPts val="0"/>
              </a:spcAft>
              <a:buFont typeface="Wingdings" pitchFamily="2" charset="2"/>
              <a:buNone/>
              <a:defRPr/>
            </a:pPr>
            <a:r>
              <a:rPr lang="en-US" sz="8000" dirty="0" smtClean="0">
                <a:latin typeface="Times New Roman" pitchFamily="18" charset="0"/>
              </a:rPr>
              <a:t>		  1.  </a:t>
            </a:r>
            <a:r>
              <a:rPr lang="en-US" sz="8000" u="sng" dirty="0" smtClean="0">
                <a:solidFill>
                  <a:srgbClr val="FF0000"/>
                </a:solidFill>
                <a:latin typeface="Times New Roman" pitchFamily="18" charset="0"/>
              </a:rPr>
              <a:t>Informational reports </a:t>
            </a:r>
            <a:r>
              <a:rPr lang="en-US" sz="8000" dirty="0" smtClean="0">
                <a:solidFill>
                  <a:srgbClr val="FF0000"/>
                </a:solidFill>
                <a:latin typeface="Times New Roman" pitchFamily="18" charset="0"/>
              </a:rPr>
              <a:t> </a:t>
            </a:r>
            <a:r>
              <a:rPr lang="en-US" sz="8000" dirty="0" smtClean="0">
                <a:latin typeface="Times New Roman" pitchFamily="18" charset="0"/>
              </a:rPr>
              <a:t>present results and facts               </a:t>
            </a:r>
          </a:p>
          <a:p>
            <a:pPr fontAlgn="auto">
              <a:lnSpc>
                <a:spcPct val="80000"/>
              </a:lnSpc>
              <a:spcAft>
                <a:spcPts val="0"/>
              </a:spcAft>
              <a:buFont typeface="Wingdings" pitchFamily="2" charset="2"/>
              <a:buNone/>
              <a:defRPr/>
            </a:pPr>
            <a:endParaRPr lang="en-US" sz="8000" dirty="0" smtClean="0">
              <a:latin typeface="Times New Roman" pitchFamily="18" charset="0"/>
            </a:endParaRPr>
          </a:p>
          <a:p>
            <a:pPr fontAlgn="auto">
              <a:lnSpc>
                <a:spcPct val="80000"/>
              </a:lnSpc>
              <a:spcAft>
                <a:spcPts val="0"/>
              </a:spcAft>
              <a:buFont typeface="Wingdings" pitchFamily="2" charset="2"/>
              <a:buNone/>
              <a:defRPr/>
            </a:pPr>
            <a:r>
              <a:rPr lang="en-US" sz="8000" dirty="0" smtClean="0">
                <a:latin typeface="Times New Roman" pitchFamily="18" charset="0"/>
              </a:rPr>
              <a:t>		  2. </a:t>
            </a:r>
            <a:r>
              <a:rPr lang="en-US" sz="8000" u="sng" dirty="0" smtClean="0">
                <a:latin typeface="Times New Roman" pitchFamily="18" charset="0"/>
              </a:rPr>
              <a:t> </a:t>
            </a:r>
            <a:r>
              <a:rPr lang="en-US" sz="8000" u="sng" dirty="0" smtClean="0">
                <a:solidFill>
                  <a:srgbClr val="FF0000"/>
                </a:solidFill>
                <a:latin typeface="Times New Roman" pitchFamily="18" charset="0"/>
              </a:rPr>
              <a:t>Analytical reports </a:t>
            </a:r>
            <a:r>
              <a:rPr lang="en-US" sz="8000" dirty="0" smtClean="0">
                <a:solidFill>
                  <a:srgbClr val="FF0000"/>
                </a:solidFill>
                <a:latin typeface="Times New Roman" pitchFamily="18" charset="0"/>
              </a:rPr>
              <a:t>  </a:t>
            </a:r>
            <a:r>
              <a:rPr lang="en-US" sz="8000" dirty="0" smtClean="0">
                <a:latin typeface="Times New Roman" pitchFamily="18" charset="0"/>
              </a:rPr>
              <a:t>analyze information and 		present conclusions or interpretations of the results.  They can 	show cause and effect relationships. They help the writer and reader better understand the problem. </a:t>
            </a:r>
          </a:p>
          <a:p>
            <a:pPr fontAlgn="auto">
              <a:lnSpc>
                <a:spcPct val="80000"/>
              </a:lnSpc>
              <a:spcAft>
                <a:spcPts val="0"/>
              </a:spcAft>
              <a:buFont typeface="Wingdings" pitchFamily="2" charset="2"/>
              <a:buNone/>
              <a:defRPr/>
            </a:pPr>
            <a:endParaRPr lang="en-US" sz="8000" dirty="0" smtClean="0">
              <a:latin typeface="Times New Roman" pitchFamily="18" charset="0"/>
            </a:endParaRPr>
          </a:p>
          <a:p>
            <a:pPr fontAlgn="auto">
              <a:lnSpc>
                <a:spcPct val="80000"/>
              </a:lnSpc>
              <a:spcAft>
                <a:spcPts val="0"/>
              </a:spcAft>
              <a:buFont typeface="Wingdings" pitchFamily="2" charset="2"/>
              <a:buNone/>
              <a:defRPr/>
            </a:pPr>
            <a:r>
              <a:rPr lang="en-US" sz="8000" dirty="0" smtClean="0">
                <a:latin typeface="Times New Roman" pitchFamily="18" charset="0"/>
              </a:rPr>
              <a:t>			They describe:   </a:t>
            </a:r>
            <a:r>
              <a:rPr lang="en-US" sz="8000" u="sng" dirty="0" smtClean="0">
                <a:latin typeface="Times New Roman" pitchFamily="18" charset="0"/>
              </a:rPr>
              <a:t>Why</a:t>
            </a:r>
            <a:r>
              <a:rPr lang="en-US" sz="8000" dirty="0" smtClean="0">
                <a:latin typeface="Times New Roman" pitchFamily="18" charset="0"/>
              </a:rPr>
              <a:t> something happens</a:t>
            </a:r>
          </a:p>
          <a:p>
            <a:pPr fontAlgn="auto">
              <a:lnSpc>
                <a:spcPct val="80000"/>
              </a:lnSpc>
              <a:spcAft>
                <a:spcPts val="0"/>
              </a:spcAft>
              <a:buFont typeface="Wingdings" pitchFamily="2" charset="2"/>
              <a:buNone/>
              <a:defRPr/>
            </a:pPr>
            <a:r>
              <a:rPr lang="en-US" sz="8000" dirty="0" smtClean="0">
                <a:latin typeface="Times New Roman" pitchFamily="18" charset="0"/>
              </a:rPr>
              <a:t>		          	</a:t>
            </a:r>
            <a:r>
              <a:rPr lang="en-US" sz="8000" dirty="0">
                <a:latin typeface="Times New Roman" pitchFamily="18" charset="0"/>
              </a:rPr>
              <a:t> </a:t>
            </a:r>
            <a:r>
              <a:rPr lang="en-US" sz="8000" dirty="0" smtClean="0">
                <a:latin typeface="Times New Roman" pitchFamily="18" charset="0"/>
              </a:rPr>
              <a:t>                         </a:t>
            </a:r>
            <a:r>
              <a:rPr lang="en-US" sz="8000" u="sng" dirty="0" smtClean="0">
                <a:latin typeface="Times New Roman" pitchFamily="18" charset="0"/>
              </a:rPr>
              <a:t>How</a:t>
            </a:r>
            <a:r>
              <a:rPr lang="en-US" sz="8000" dirty="0" smtClean="0">
                <a:latin typeface="Times New Roman" pitchFamily="18" charset="0"/>
              </a:rPr>
              <a:t> it happens</a:t>
            </a:r>
          </a:p>
          <a:p>
            <a:pPr fontAlgn="auto">
              <a:lnSpc>
                <a:spcPct val="80000"/>
              </a:lnSpc>
              <a:spcAft>
                <a:spcPts val="0"/>
              </a:spcAft>
              <a:buFont typeface="Wingdings" pitchFamily="2" charset="2"/>
              <a:buNone/>
              <a:defRPr/>
            </a:pPr>
            <a:r>
              <a:rPr lang="en-US" sz="8000" dirty="0" smtClean="0">
                <a:latin typeface="Times New Roman" pitchFamily="18" charset="0"/>
              </a:rPr>
              <a:t>		         		</a:t>
            </a:r>
            <a:r>
              <a:rPr lang="en-US" sz="8000" dirty="0">
                <a:latin typeface="Times New Roman" pitchFamily="18" charset="0"/>
              </a:rPr>
              <a:t> </a:t>
            </a:r>
            <a:r>
              <a:rPr lang="en-US" sz="8000" dirty="0" smtClean="0">
                <a:latin typeface="Times New Roman" pitchFamily="18" charset="0"/>
              </a:rPr>
              <a:t>           </a:t>
            </a:r>
            <a:r>
              <a:rPr lang="en-US" sz="8000" u="sng" dirty="0" smtClean="0">
                <a:latin typeface="Times New Roman" pitchFamily="18" charset="0"/>
              </a:rPr>
              <a:t>What</a:t>
            </a:r>
            <a:r>
              <a:rPr lang="en-US" sz="8000" dirty="0" smtClean="0">
                <a:latin typeface="Times New Roman" pitchFamily="18" charset="0"/>
              </a:rPr>
              <a:t> it means</a:t>
            </a:r>
          </a:p>
          <a:p>
            <a:pPr fontAlgn="auto">
              <a:lnSpc>
                <a:spcPct val="80000"/>
              </a:lnSpc>
              <a:spcAft>
                <a:spcPts val="0"/>
              </a:spcAft>
              <a:buFont typeface="Wingdings" pitchFamily="2" charset="2"/>
              <a:buNone/>
              <a:defRPr/>
            </a:pPr>
            <a:endParaRPr lang="en-US" sz="11200" dirty="0" smtClean="0">
              <a:latin typeface="Times New Roman" pitchFamily="18" charset="0"/>
            </a:endParaRPr>
          </a:p>
          <a:p>
            <a:pPr fontAlgn="auto">
              <a:lnSpc>
                <a:spcPct val="80000"/>
              </a:lnSpc>
              <a:spcAft>
                <a:spcPts val="0"/>
              </a:spcAft>
              <a:buFont typeface="Wingdings" pitchFamily="2" charset="2"/>
              <a:buNone/>
              <a:defRPr/>
            </a:pPr>
            <a:r>
              <a:rPr lang="en-US" sz="11200" dirty="0" smtClean="0">
                <a:latin typeface="Times New Roman" pitchFamily="18" charset="0"/>
              </a:rPr>
              <a:t>		</a:t>
            </a:r>
          </a:p>
          <a:p>
            <a:pPr fontAlgn="auto">
              <a:lnSpc>
                <a:spcPct val="80000"/>
              </a:lnSpc>
              <a:spcAft>
                <a:spcPts val="0"/>
              </a:spcAft>
              <a:buFont typeface="Wingdings" pitchFamily="2" charset="2"/>
              <a:buNone/>
              <a:defRPr/>
            </a:pPr>
            <a:r>
              <a:rPr lang="en-US" sz="11200" dirty="0" smtClean="0">
                <a:latin typeface="Times New Roman" pitchFamily="18" charset="0"/>
              </a:rPr>
              <a:t>		</a:t>
            </a:r>
          </a:p>
          <a:p>
            <a:pPr fontAlgn="auto">
              <a:lnSpc>
                <a:spcPct val="80000"/>
              </a:lnSpc>
              <a:spcAft>
                <a:spcPts val="0"/>
              </a:spcAft>
              <a:buFont typeface="Wingdings" pitchFamily="2" charset="2"/>
              <a:buNone/>
              <a:defRPr/>
            </a:pPr>
            <a:r>
              <a:rPr lang="en-US" sz="3000" dirty="0" smtClean="0">
                <a:latin typeface="Times New Roman" pitchFamily="18" charset="0"/>
              </a:rPr>
              <a:t>	</a:t>
            </a:r>
          </a:p>
          <a:p>
            <a:pPr fontAlgn="auto">
              <a:lnSpc>
                <a:spcPct val="80000"/>
              </a:lnSpc>
              <a:spcAft>
                <a:spcPts val="0"/>
              </a:spcAft>
              <a:buFont typeface="Wingdings" pitchFamily="2" charset="2"/>
              <a:buNone/>
              <a:defRPr/>
            </a:pPr>
            <a:r>
              <a:rPr lang="en-US" sz="1400" dirty="0" smtClean="0">
                <a:latin typeface="Times New Roman" pitchFamily="18" charset="0"/>
              </a:rPr>
              <a:t>	 </a:t>
            </a:r>
          </a:p>
          <a:p>
            <a:pPr fontAlgn="auto">
              <a:lnSpc>
                <a:spcPct val="80000"/>
              </a:lnSpc>
              <a:spcAft>
                <a:spcPts val="0"/>
              </a:spcAft>
              <a:buFont typeface="Wingdings" pitchFamily="2" charset="2"/>
              <a:buNone/>
              <a:defRPr/>
            </a:pPr>
            <a:r>
              <a:rPr lang="en-US" sz="800" dirty="0" smtClean="0">
                <a:latin typeface="Times New Roman" pitchFamily="18" charset="0"/>
              </a:rPr>
              <a:t>		</a:t>
            </a:r>
          </a:p>
          <a:p>
            <a:pPr fontAlgn="auto">
              <a:lnSpc>
                <a:spcPct val="80000"/>
              </a:lnSpc>
              <a:spcAft>
                <a:spcPts val="0"/>
              </a:spcAft>
              <a:buFont typeface="Wingdings" pitchFamily="2" charset="2"/>
              <a:buNone/>
              <a:defRPr/>
            </a:pPr>
            <a:endParaRPr lang="en-US" sz="1400" dirty="0" smtClean="0">
              <a:latin typeface="Times New Roman" pitchFamily="18" charset="0"/>
            </a:endParaRPr>
          </a:p>
        </p:txBody>
      </p:sp>
    </p:spTree>
    <p:extLst>
      <p:ext uri="{BB962C8B-B14F-4D97-AF65-F5344CB8AC3E}">
        <p14:creationId xmlns:p14="http://schemas.microsoft.com/office/powerpoint/2010/main" val="8602706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normAutofit fontScale="90000"/>
          </a:bodyPr>
          <a:lstStyle/>
          <a:p>
            <a:pPr fontAlgn="auto">
              <a:spcAft>
                <a:spcPts val="0"/>
              </a:spcAft>
              <a:defRPr/>
            </a:pPr>
            <a:r>
              <a:rPr lang="en-US" smtClean="0">
                <a:latin typeface="Times New Roman" pitchFamily="18" charset="0"/>
              </a:rPr>
              <a:t>Types of Formal Report Documents</a:t>
            </a:r>
          </a:p>
        </p:txBody>
      </p:sp>
      <p:sp>
        <p:nvSpPr>
          <p:cNvPr id="10243" name="Rectangle 3"/>
          <p:cNvSpPr>
            <a:spLocks noGrp="1" noRot="1" noChangeArrowheads="1"/>
          </p:cNvSpPr>
          <p:nvPr>
            <p:ph idx="1"/>
          </p:nvPr>
        </p:nvSpPr>
        <p:spPr>
          <a:xfrm>
            <a:off x="628650" y="2340429"/>
            <a:ext cx="7886700" cy="4299857"/>
          </a:xfrm>
        </p:spPr>
        <p:txBody>
          <a:bodyPr>
            <a:normAutofit fontScale="62500" lnSpcReduction="20000"/>
          </a:bodyPr>
          <a:lstStyle/>
          <a:p>
            <a:pPr fontAlgn="auto">
              <a:spcAft>
                <a:spcPts val="0"/>
              </a:spcAft>
              <a:buFont typeface="Wingdings" pitchFamily="2" charset="2"/>
              <a:buNone/>
              <a:defRPr/>
            </a:pPr>
            <a:r>
              <a:rPr lang="en-US" sz="2000" dirty="0" smtClean="0">
                <a:latin typeface="Times New Roman" pitchFamily="18" charset="0"/>
              </a:rPr>
              <a:t>		</a:t>
            </a:r>
            <a:r>
              <a:rPr lang="en-US" sz="2800" dirty="0" smtClean="0">
                <a:latin typeface="Times New Roman" pitchFamily="18" charset="0"/>
              </a:rPr>
              <a:t>  </a:t>
            </a:r>
          </a:p>
          <a:p>
            <a:pPr fontAlgn="auto">
              <a:spcAft>
                <a:spcPts val="0"/>
              </a:spcAft>
              <a:buFont typeface="Wingdings" pitchFamily="2" charset="2"/>
              <a:buNone/>
              <a:defRPr/>
            </a:pPr>
            <a:r>
              <a:rPr lang="en-US" sz="2800" dirty="0">
                <a:latin typeface="Times New Roman" pitchFamily="18" charset="0"/>
              </a:rPr>
              <a:t>	</a:t>
            </a:r>
            <a:r>
              <a:rPr lang="en-US" sz="2800" dirty="0" smtClean="0">
                <a:latin typeface="Times New Roman" pitchFamily="18" charset="0"/>
              </a:rPr>
              <a:t>	</a:t>
            </a:r>
            <a:r>
              <a:rPr lang="en-US" sz="3400" dirty="0" smtClean="0">
                <a:latin typeface="Times New Roman" pitchFamily="18" charset="0"/>
              </a:rPr>
              <a:t>3.  </a:t>
            </a:r>
            <a:r>
              <a:rPr lang="en-US" sz="3400" u="sng" dirty="0" smtClean="0">
                <a:solidFill>
                  <a:srgbClr val="FF0000"/>
                </a:solidFill>
                <a:latin typeface="Times New Roman" pitchFamily="18" charset="0"/>
              </a:rPr>
              <a:t>Recommendation Reports </a:t>
            </a:r>
            <a:r>
              <a:rPr lang="en-US" sz="3400" dirty="0" smtClean="0">
                <a:solidFill>
                  <a:srgbClr val="FF0000"/>
                </a:solidFill>
                <a:latin typeface="Times New Roman" pitchFamily="18" charset="0"/>
              </a:rPr>
              <a:t>  </a:t>
            </a:r>
            <a:r>
              <a:rPr lang="en-US" sz="3400" dirty="0" smtClean="0">
                <a:latin typeface="Times New Roman" pitchFamily="18" charset="0"/>
              </a:rPr>
              <a:t>advocate certain courses of action. The recommendations flow directly from conclusions.	</a:t>
            </a:r>
          </a:p>
          <a:p>
            <a:pPr fontAlgn="auto">
              <a:spcAft>
                <a:spcPts val="0"/>
              </a:spcAft>
              <a:buFont typeface="Wingdings" pitchFamily="2" charset="2"/>
              <a:buNone/>
              <a:defRPr/>
            </a:pPr>
            <a:endParaRPr lang="en-US" sz="3400" dirty="0" smtClean="0">
              <a:latin typeface="Times New Roman" pitchFamily="18" charset="0"/>
            </a:endParaRPr>
          </a:p>
          <a:p>
            <a:pPr fontAlgn="auto">
              <a:lnSpc>
                <a:spcPct val="80000"/>
              </a:lnSpc>
              <a:spcAft>
                <a:spcPts val="0"/>
              </a:spcAft>
              <a:buFont typeface="Wingdings" pitchFamily="2" charset="2"/>
              <a:buNone/>
              <a:defRPr/>
            </a:pPr>
            <a:r>
              <a:rPr lang="en-US" sz="3400" dirty="0" smtClean="0">
                <a:latin typeface="Times New Roman" pitchFamily="18" charset="0"/>
              </a:rPr>
              <a:t>		</a:t>
            </a:r>
          </a:p>
          <a:p>
            <a:pPr fontAlgn="auto">
              <a:lnSpc>
                <a:spcPct val="80000"/>
              </a:lnSpc>
              <a:spcAft>
                <a:spcPts val="0"/>
              </a:spcAft>
              <a:buFont typeface="Wingdings" pitchFamily="2" charset="2"/>
              <a:buNone/>
              <a:defRPr/>
            </a:pPr>
            <a:endParaRPr lang="en-US" sz="3400" dirty="0" smtClean="0">
              <a:latin typeface="Times New Roman" pitchFamily="18" charset="0"/>
            </a:endParaRPr>
          </a:p>
          <a:p>
            <a:pPr fontAlgn="auto">
              <a:spcAft>
                <a:spcPts val="0"/>
              </a:spcAft>
              <a:buFont typeface="Wingdings" pitchFamily="2" charset="2"/>
              <a:buNone/>
              <a:defRPr/>
            </a:pPr>
            <a:r>
              <a:rPr lang="en-US" sz="3400" dirty="0" smtClean="0">
                <a:latin typeface="Times New Roman" pitchFamily="18" charset="0"/>
              </a:rPr>
              <a:t>		4</a:t>
            </a:r>
            <a:r>
              <a:rPr lang="en-US" sz="3400" dirty="0" smtClean="0">
                <a:solidFill>
                  <a:srgbClr val="FF0000"/>
                </a:solidFill>
                <a:latin typeface="Times New Roman" pitchFamily="18" charset="0"/>
              </a:rPr>
              <a:t>.    </a:t>
            </a:r>
            <a:r>
              <a:rPr lang="en-US" sz="3400" u="sng" dirty="0" smtClean="0">
                <a:solidFill>
                  <a:srgbClr val="FF0000"/>
                </a:solidFill>
                <a:latin typeface="Times New Roman" pitchFamily="18" charset="0"/>
              </a:rPr>
              <a:t>Feasibility Report</a:t>
            </a:r>
            <a:r>
              <a:rPr lang="en-US" sz="3400" dirty="0" smtClean="0">
                <a:solidFill>
                  <a:srgbClr val="FF0000"/>
                </a:solidFill>
                <a:latin typeface="Times New Roman" pitchFamily="18" charset="0"/>
              </a:rPr>
              <a:t>  </a:t>
            </a:r>
            <a:r>
              <a:rPr lang="en-US" sz="3400" dirty="0" smtClean="0">
                <a:latin typeface="Times New Roman" pitchFamily="18" charset="0"/>
              </a:rPr>
              <a:t>is a special type of 	 recommendation report.</a:t>
            </a:r>
          </a:p>
          <a:p>
            <a:pPr marL="2286000" lvl="4" indent="-457200">
              <a:defRPr/>
            </a:pPr>
            <a:r>
              <a:rPr lang="en-US" sz="3400" dirty="0" smtClean="0">
                <a:latin typeface="Times New Roman" pitchFamily="18" charset="0"/>
              </a:rPr>
              <a:t>		   Answers three kinds of questions</a:t>
            </a:r>
          </a:p>
          <a:p>
            <a:pPr fontAlgn="auto">
              <a:spcAft>
                <a:spcPts val="0"/>
              </a:spcAft>
              <a:buFont typeface="Wingdings" pitchFamily="2" charset="2"/>
              <a:buNone/>
              <a:defRPr/>
            </a:pPr>
            <a:r>
              <a:rPr lang="en-US" sz="3400" dirty="0" smtClean="0">
                <a:latin typeface="Times New Roman" pitchFamily="18" charset="0"/>
              </a:rPr>
              <a:t>				1.  Possibility</a:t>
            </a:r>
          </a:p>
          <a:p>
            <a:pPr fontAlgn="auto">
              <a:spcAft>
                <a:spcPts val="0"/>
              </a:spcAft>
              <a:buFont typeface="Wingdings" pitchFamily="2" charset="2"/>
              <a:buNone/>
              <a:defRPr/>
            </a:pPr>
            <a:r>
              <a:rPr lang="en-US" sz="3400" dirty="0" smtClean="0">
                <a:latin typeface="Times New Roman" pitchFamily="18" charset="0"/>
              </a:rPr>
              <a:t>				2.  Economic Wisdom</a:t>
            </a:r>
          </a:p>
          <a:p>
            <a:pPr fontAlgn="auto">
              <a:spcAft>
                <a:spcPts val="0"/>
              </a:spcAft>
              <a:buFont typeface="Wingdings" pitchFamily="2" charset="2"/>
              <a:buNone/>
              <a:defRPr/>
            </a:pPr>
            <a:r>
              <a:rPr lang="en-US" sz="3400" dirty="0" smtClean="0">
                <a:latin typeface="Times New Roman" pitchFamily="18" charset="0"/>
              </a:rPr>
              <a:t>				3.  Perception</a:t>
            </a:r>
          </a:p>
          <a:p>
            <a:pPr fontAlgn="auto">
              <a:spcAft>
                <a:spcPts val="0"/>
              </a:spcAft>
              <a:buFont typeface="Wingdings" pitchFamily="2" charset="2"/>
              <a:buNone/>
              <a:defRPr/>
            </a:pPr>
            <a:endParaRPr lang="en-US" sz="2400" dirty="0" smtClean="0">
              <a:latin typeface="Times New Roman" pitchFamily="18" charset="0"/>
            </a:endParaRPr>
          </a:p>
        </p:txBody>
      </p:sp>
    </p:spTree>
    <p:extLst>
      <p:ext uri="{BB962C8B-B14F-4D97-AF65-F5344CB8AC3E}">
        <p14:creationId xmlns:p14="http://schemas.microsoft.com/office/powerpoint/2010/main" val="3155857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107" y="311739"/>
            <a:ext cx="7886700" cy="886159"/>
          </a:xfrm>
        </p:spPr>
        <p:txBody>
          <a:bodyPr>
            <a:normAutofit fontScale="90000"/>
          </a:bodyPr>
          <a:lstStyle/>
          <a:p>
            <a:r>
              <a:rPr lang="en-US" dirty="0" smtClean="0"/>
              <a:t>Different Reports in EE295</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6186634"/>
              </p:ext>
            </p:extLst>
          </p:nvPr>
        </p:nvGraphicFramePr>
        <p:xfrm>
          <a:off x="628650" y="1262063"/>
          <a:ext cx="7886700" cy="4028440"/>
        </p:xfrm>
        <a:graphic>
          <a:graphicData uri="http://schemas.openxmlformats.org/drawingml/2006/table">
            <a:tbl>
              <a:tblPr firstRow="1" bandRow="1">
                <a:tableStyleId>{5C22544A-7EE6-4342-B048-85BDC9FD1C3A}</a:tableStyleId>
              </a:tblPr>
              <a:tblGrid>
                <a:gridCol w="2628900"/>
                <a:gridCol w="2119993"/>
                <a:gridCol w="3137807"/>
              </a:tblGrid>
              <a:tr h="370840">
                <a:tc>
                  <a:txBody>
                    <a:bodyPr/>
                    <a:lstStyle/>
                    <a:p>
                      <a:r>
                        <a:rPr lang="en-US" dirty="0" smtClean="0"/>
                        <a:t>Type</a:t>
                      </a:r>
                      <a:endParaRPr lang="en-US" dirty="0"/>
                    </a:p>
                  </a:txBody>
                  <a:tcPr/>
                </a:tc>
                <a:tc>
                  <a:txBody>
                    <a:bodyPr/>
                    <a:lstStyle/>
                    <a:p>
                      <a:r>
                        <a:rPr lang="en-US" dirty="0" smtClean="0"/>
                        <a:t>EE 295 </a:t>
                      </a:r>
                      <a:endParaRPr lang="en-US" dirty="0"/>
                    </a:p>
                  </a:txBody>
                  <a:tcPr/>
                </a:tc>
                <a:tc>
                  <a:txBody>
                    <a:bodyPr/>
                    <a:lstStyle/>
                    <a:p>
                      <a:r>
                        <a:rPr lang="en-US" dirty="0" smtClean="0"/>
                        <a:t>Comment</a:t>
                      </a:r>
                      <a:endParaRPr lang="en-US" dirty="0"/>
                    </a:p>
                  </a:txBody>
                  <a:tcPr/>
                </a:tc>
              </a:tr>
              <a:tr h="370840">
                <a:tc>
                  <a:txBody>
                    <a:bodyPr/>
                    <a:lstStyle/>
                    <a:p>
                      <a:r>
                        <a:rPr lang="en-US" dirty="0" smtClean="0"/>
                        <a:t>Information</a:t>
                      </a:r>
                      <a:r>
                        <a:rPr lang="en-US" baseline="0" dirty="0" smtClean="0"/>
                        <a:t> Report</a:t>
                      </a:r>
                      <a:endParaRPr lang="en-US" dirty="0"/>
                    </a:p>
                  </a:txBody>
                  <a:tcPr>
                    <a:solidFill>
                      <a:srgbClr val="00B050"/>
                    </a:solidFill>
                  </a:tcPr>
                </a:tc>
                <a:tc>
                  <a:txBody>
                    <a:bodyPr/>
                    <a:lstStyle/>
                    <a:p>
                      <a:r>
                        <a:rPr lang="en-US" dirty="0" smtClean="0"/>
                        <a:t>Gadget Description</a:t>
                      </a:r>
                      <a:endParaRPr lang="en-US" dirty="0"/>
                    </a:p>
                  </a:txBody>
                  <a:tcPr>
                    <a:solidFill>
                      <a:srgbClr val="00B050"/>
                    </a:solidFill>
                  </a:tcPr>
                </a:tc>
                <a:tc>
                  <a:txBody>
                    <a:bodyPr/>
                    <a:lstStyle/>
                    <a:p>
                      <a:r>
                        <a:rPr lang="en-US" dirty="0" smtClean="0"/>
                        <a:t>Identify the physical, logical</a:t>
                      </a:r>
                      <a:r>
                        <a:rPr lang="en-US" baseline="0" dirty="0" smtClean="0"/>
                        <a:t> and functional description of a complex product</a:t>
                      </a:r>
                      <a:endParaRPr lang="en-US" dirty="0"/>
                    </a:p>
                  </a:txBody>
                  <a:tcPr>
                    <a:solidFill>
                      <a:srgbClr val="00B050"/>
                    </a:solidFill>
                  </a:tcPr>
                </a:tc>
              </a:tr>
              <a:tr h="370840">
                <a:tc>
                  <a:txBody>
                    <a:bodyPr/>
                    <a:lstStyle/>
                    <a:p>
                      <a:r>
                        <a:rPr lang="en-US" dirty="0" smtClean="0"/>
                        <a:t>Analytical Report</a:t>
                      </a:r>
                      <a:endParaRPr lang="en-US" dirty="0"/>
                    </a:p>
                  </a:txBody>
                  <a:tcPr/>
                </a:tc>
                <a:tc>
                  <a:txBody>
                    <a:bodyPr/>
                    <a:lstStyle/>
                    <a:p>
                      <a:r>
                        <a:rPr lang="en-US" dirty="0" smtClean="0"/>
                        <a:t>Engineering vs Science</a:t>
                      </a:r>
                      <a:endParaRPr lang="en-US" dirty="0"/>
                    </a:p>
                  </a:txBody>
                  <a:tcPr/>
                </a:tc>
                <a:tc>
                  <a:txBody>
                    <a:bodyPr/>
                    <a:lstStyle/>
                    <a:p>
                      <a:r>
                        <a:rPr lang="en-US" dirty="0" smtClean="0"/>
                        <a:t>Why</a:t>
                      </a:r>
                      <a:r>
                        <a:rPr lang="en-US" baseline="0" dirty="0" smtClean="0"/>
                        <a:t>, how and what </a:t>
                      </a:r>
                      <a:endParaRPr lang="en-US" dirty="0"/>
                    </a:p>
                  </a:txBody>
                  <a:tcPr/>
                </a:tc>
              </a:tr>
              <a:tr h="370840">
                <a:tc>
                  <a:txBody>
                    <a:bodyPr/>
                    <a:lstStyle/>
                    <a:p>
                      <a:r>
                        <a:rPr lang="en-US" dirty="0" smtClean="0"/>
                        <a:t>Recommendation Report</a:t>
                      </a:r>
                      <a:endParaRPr lang="en-US" dirty="0"/>
                    </a:p>
                  </a:txBody>
                  <a:tcPr>
                    <a:solidFill>
                      <a:srgbClr val="FFFF00"/>
                    </a:solidFill>
                  </a:tcPr>
                </a:tc>
                <a:tc>
                  <a:txBody>
                    <a:bodyPr/>
                    <a:lstStyle/>
                    <a:p>
                      <a:r>
                        <a:rPr lang="en-US" dirty="0" smtClean="0"/>
                        <a:t>Midterm Proposal</a:t>
                      </a:r>
                      <a:endParaRPr lang="en-US" dirty="0"/>
                    </a:p>
                  </a:txBody>
                  <a:tcPr>
                    <a:solidFill>
                      <a:srgbClr val="FFFF00"/>
                    </a:solidFill>
                  </a:tcPr>
                </a:tc>
                <a:tc>
                  <a:txBody>
                    <a:bodyPr/>
                    <a:lstStyle/>
                    <a:p>
                      <a:r>
                        <a:rPr lang="en-US" dirty="0" smtClean="0"/>
                        <a:t>Propose and describe a product for</a:t>
                      </a:r>
                      <a:r>
                        <a:rPr lang="en-US" baseline="0" dirty="0" smtClean="0"/>
                        <a:t> a startup or an incremental product for a larger enterprise </a:t>
                      </a:r>
                      <a:endParaRPr lang="en-US" dirty="0"/>
                    </a:p>
                  </a:txBody>
                  <a:tcPr>
                    <a:solidFill>
                      <a:srgbClr val="FFFF00"/>
                    </a:solidFill>
                  </a:tcPr>
                </a:tc>
              </a:tr>
              <a:tr h="370840">
                <a:tc>
                  <a:txBody>
                    <a:bodyPr/>
                    <a:lstStyle/>
                    <a:p>
                      <a:r>
                        <a:rPr lang="en-US" dirty="0" smtClean="0"/>
                        <a:t>Feasibility Report</a:t>
                      </a:r>
                      <a:endParaRPr lang="en-US" dirty="0"/>
                    </a:p>
                  </a:txBody>
                  <a:tcPr>
                    <a:solidFill>
                      <a:srgbClr val="FFFF00"/>
                    </a:solidFill>
                  </a:tcPr>
                </a:tc>
                <a:tc>
                  <a:txBody>
                    <a:bodyPr/>
                    <a:lstStyle/>
                    <a:p>
                      <a:r>
                        <a:rPr lang="en-US" dirty="0" smtClean="0"/>
                        <a:t>Midterm</a:t>
                      </a:r>
                      <a:r>
                        <a:rPr lang="en-US" baseline="0" dirty="0" smtClean="0"/>
                        <a:t>/Final Reports</a:t>
                      </a:r>
                      <a:endParaRPr lang="en-US" dirty="0"/>
                    </a:p>
                  </a:txBody>
                  <a:tcPr>
                    <a:solidFill>
                      <a:srgbClr val="FFFF00"/>
                    </a:solidFill>
                  </a:tcPr>
                </a:tc>
                <a:tc>
                  <a:txBody>
                    <a:bodyPr/>
                    <a:lstStyle/>
                    <a:p>
                      <a:pPr marL="342900" indent="-342900">
                        <a:buAutoNum type="arabicPeriod"/>
                      </a:pPr>
                      <a:r>
                        <a:rPr lang="en-US" baseline="0" dirty="0" smtClean="0"/>
                        <a:t>Possibility</a:t>
                      </a:r>
                    </a:p>
                    <a:p>
                      <a:pPr marL="342900" indent="-342900">
                        <a:buAutoNum type="arabicPeriod"/>
                      </a:pPr>
                      <a:r>
                        <a:rPr lang="en-US" dirty="0" smtClean="0"/>
                        <a:t>Economic Wisdom</a:t>
                      </a:r>
                    </a:p>
                    <a:p>
                      <a:pPr marL="342900" indent="-342900">
                        <a:buAutoNum type="arabicPeriod"/>
                      </a:pPr>
                      <a:r>
                        <a:rPr lang="en-US" dirty="0" smtClean="0"/>
                        <a:t>Perception/ Conclusion</a:t>
                      </a:r>
                    </a:p>
                    <a:p>
                      <a:pPr marL="342900" indent="-342900">
                        <a:buAutoNum type="arabicPeriod"/>
                      </a:pPr>
                      <a:endParaRPr lang="en-US" dirty="0"/>
                    </a:p>
                  </a:txBody>
                  <a:tcPr>
                    <a:solidFill>
                      <a:srgbClr val="FFFF00"/>
                    </a:solidFill>
                  </a:tcPr>
                </a:tc>
              </a:tr>
            </a:tbl>
          </a:graphicData>
        </a:graphic>
      </p:graphicFrame>
    </p:spTree>
    <p:extLst>
      <p:ext uri="{BB962C8B-B14F-4D97-AF65-F5344CB8AC3E}">
        <p14:creationId xmlns:p14="http://schemas.microsoft.com/office/powerpoint/2010/main" val="28219345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19" y="-76202"/>
            <a:ext cx="9084881" cy="6683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56313" y="119734"/>
            <a:ext cx="3178629" cy="369332"/>
          </a:xfrm>
          <a:prstGeom prst="rect">
            <a:avLst/>
          </a:prstGeom>
          <a:noFill/>
        </p:spPr>
        <p:txBody>
          <a:bodyPr wrap="square" rtlCol="0">
            <a:spAutoFit/>
          </a:bodyPr>
          <a:lstStyle/>
          <a:p>
            <a:r>
              <a:rPr lang="en-US" dirty="0" smtClean="0"/>
              <a:t>-Morris Jones, EE295 Fall 2016</a:t>
            </a:r>
            <a:endParaRPr lang="en-US" dirty="0"/>
          </a:p>
        </p:txBody>
      </p:sp>
      <p:sp>
        <p:nvSpPr>
          <p:cNvPr id="2" name="TextBox 1"/>
          <p:cNvSpPr txBox="1"/>
          <p:nvPr/>
        </p:nvSpPr>
        <p:spPr>
          <a:xfrm>
            <a:off x="454102" y="6314105"/>
            <a:ext cx="8294914"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Minimize use of passive voice. Instead utilize active wording…</a:t>
            </a:r>
            <a:endParaRPr lang="en-US" dirty="0"/>
          </a:p>
        </p:txBody>
      </p:sp>
    </p:spTree>
    <p:extLst>
      <p:ext uri="{BB962C8B-B14F-4D97-AF65-F5344CB8AC3E}">
        <p14:creationId xmlns:p14="http://schemas.microsoft.com/office/powerpoint/2010/main" val="2368802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336" y="224653"/>
            <a:ext cx="7886700" cy="886159"/>
          </a:xfrm>
        </p:spPr>
        <p:txBody>
          <a:bodyPr/>
          <a:lstStyle/>
          <a:p>
            <a:r>
              <a:rPr lang="en-US" dirty="0" smtClean="0"/>
              <a:t>Focus on EE295 Items</a:t>
            </a:r>
            <a:endParaRPr lang="en-US" dirty="0"/>
          </a:p>
        </p:txBody>
      </p:sp>
      <p:sp>
        <p:nvSpPr>
          <p:cNvPr id="3" name="Content Placeholder 2"/>
          <p:cNvSpPr>
            <a:spLocks noGrp="1"/>
          </p:cNvSpPr>
          <p:nvPr>
            <p:ph idx="1"/>
          </p:nvPr>
        </p:nvSpPr>
        <p:spPr>
          <a:xfrm>
            <a:off x="628650" y="957943"/>
            <a:ext cx="7886700" cy="5617027"/>
          </a:xfrm>
        </p:spPr>
        <p:txBody>
          <a:bodyPr>
            <a:normAutofit/>
          </a:bodyPr>
          <a:lstStyle/>
          <a:p>
            <a:r>
              <a:rPr lang="en-US" dirty="0"/>
              <a:t>No personal forms --&gt; I, we, me, us, my, mine, our, ours, you, your, yours, let's (let us), </a:t>
            </a:r>
            <a:r>
              <a:rPr lang="en-US" dirty="0" smtClean="0"/>
              <a:t>it, etc</a:t>
            </a:r>
            <a:r>
              <a:rPr lang="en-US" dirty="0"/>
              <a:t>.</a:t>
            </a:r>
          </a:p>
          <a:p>
            <a:pPr lvl="1"/>
            <a:r>
              <a:rPr lang="en-US" dirty="0"/>
              <a:t>This is a cold heartless IEEE professional document.</a:t>
            </a:r>
          </a:p>
          <a:p>
            <a:pPr lvl="1"/>
            <a:r>
              <a:rPr lang="en-US" dirty="0"/>
              <a:t>Can use 'One' </a:t>
            </a:r>
            <a:r>
              <a:rPr lang="en-US" dirty="0" smtClean="0"/>
              <a:t>or synonyms when </a:t>
            </a:r>
            <a:r>
              <a:rPr lang="en-US" dirty="0"/>
              <a:t>needed</a:t>
            </a:r>
          </a:p>
          <a:p>
            <a:pPr lvl="1"/>
            <a:r>
              <a:rPr lang="en-US" dirty="0" smtClean="0"/>
              <a:t>“The data suggests that approach A is the best choice” rather than “I choose approach A”</a:t>
            </a:r>
          </a:p>
          <a:p>
            <a:pPr lvl="1"/>
            <a:endParaRPr lang="en-US" dirty="0"/>
          </a:p>
          <a:p>
            <a:r>
              <a:rPr lang="en-US" dirty="0"/>
              <a:t>No 'of the', 'by the', 'in the' ... (Unless required)</a:t>
            </a:r>
          </a:p>
          <a:p>
            <a:pPr lvl="1"/>
            <a:r>
              <a:rPr lang="en-US" dirty="0"/>
              <a:t>Watch excessive use of 'of'</a:t>
            </a:r>
          </a:p>
          <a:p>
            <a:pPr lvl="1"/>
            <a:r>
              <a:rPr lang="en-US" dirty="0"/>
              <a:t>Typically a grammar problem (Word order)</a:t>
            </a:r>
          </a:p>
          <a:p>
            <a:pPr lvl="2"/>
            <a:r>
              <a:rPr lang="en-US" dirty="0" smtClean="0"/>
              <a:t>“the </a:t>
            </a:r>
            <a:r>
              <a:rPr lang="en-US" dirty="0"/>
              <a:t>measurement of voltage ---&gt; the voltage </a:t>
            </a:r>
            <a:r>
              <a:rPr lang="en-US" dirty="0" smtClean="0"/>
              <a:t>measurement”</a:t>
            </a:r>
            <a:endParaRPr lang="en-US" dirty="0"/>
          </a:p>
          <a:p>
            <a:pPr lvl="2"/>
            <a:r>
              <a:rPr lang="en-US" dirty="0" smtClean="0"/>
              <a:t>“the </a:t>
            </a:r>
            <a:r>
              <a:rPr lang="en-US" dirty="0"/>
              <a:t>professor of the class --&gt; the class </a:t>
            </a:r>
            <a:r>
              <a:rPr lang="en-US" dirty="0" smtClean="0"/>
              <a:t>professor”</a:t>
            </a:r>
          </a:p>
          <a:p>
            <a:pPr lvl="2"/>
            <a:endParaRPr lang="en-US" dirty="0"/>
          </a:p>
          <a:p>
            <a:r>
              <a:rPr lang="en-US" dirty="0"/>
              <a:t>All paragraphs have three </a:t>
            </a:r>
            <a:r>
              <a:rPr lang="en-US" dirty="0" smtClean="0"/>
              <a:t>sentences minimum:</a:t>
            </a:r>
            <a:endParaRPr lang="en-US" dirty="0"/>
          </a:p>
          <a:p>
            <a:r>
              <a:rPr lang="en-US" dirty="0" smtClean="0"/>
              <a:t>       An introduction or topic (one subject only)</a:t>
            </a:r>
            <a:endParaRPr lang="en-US" dirty="0"/>
          </a:p>
          <a:p>
            <a:r>
              <a:rPr lang="en-US" dirty="0" smtClean="0"/>
              <a:t>       A </a:t>
            </a:r>
            <a:r>
              <a:rPr lang="en-US" dirty="0"/>
              <a:t>body or argument</a:t>
            </a:r>
          </a:p>
          <a:p>
            <a:r>
              <a:rPr lang="en-US" dirty="0" smtClean="0"/>
              <a:t>       A </a:t>
            </a:r>
            <a:r>
              <a:rPr lang="en-US" dirty="0"/>
              <a:t>conclusion</a:t>
            </a:r>
          </a:p>
          <a:p>
            <a:endParaRPr lang="en-US" dirty="0"/>
          </a:p>
        </p:txBody>
      </p:sp>
    </p:spTree>
    <p:extLst>
      <p:ext uri="{BB962C8B-B14F-4D97-AF65-F5344CB8AC3E}">
        <p14:creationId xmlns:p14="http://schemas.microsoft.com/office/powerpoint/2010/main" val="3226000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7568"/>
            <a:ext cx="7886700" cy="886159"/>
          </a:xfrm>
        </p:spPr>
        <p:txBody>
          <a:bodyPr/>
          <a:lstStyle/>
          <a:p>
            <a:r>
              <a:rPr lang="en-US" dirty="0" smtClean="0"/>
              <a:t>Paragraph</a:t>
            </a:r>
            <a:endParaRPr lang="en-US" dirty="0"/>
          </a:p>
        </p:txBody>
      </p:sp>
      <p:sp>
        <p:nvSpPr>
          <p:cNvPr id="3" name="Content Placeholder 2"/>
          <p:cNvSpPr>
            <a:spLocks noGrp="1"/>
          </p:cNvSpPr>
          <p:nvPr>
            <p:ph idx="1"/>
          </p:nvPr>
        </p:nvSpPr>
        <p:spPr>
          <a:xfrm>
            <a:off x="672192" y="3396344"/>
            <a:ext cx="7886700" cy="3145970"/>
          </a:xfrm>
        </p:spPr>
        <p:txBody>
          <a:bodyPr>
            <a:normAutofit/>
          </a:bodyPr>
          <a:lstStyle/>
          <a:p>
            <a:pPr fontAlgn="base"/>
            <a:r>
              <a:rPr lang="en-US" sz="2400" dirty="0">
                <a:solidFill>
                  <a:srgbClr val="FF0000"/>
                </a:solidFill>
              </a:rPr>
              <a:t>“Students must improve their understanding skill as well as time management skill to get desired scores in the tests</a:t>
            </a:r>
            <a:r>
              <a:rPr lang="en-US" sz="2400" dirty="0"/>
              <a:t>. To master each subject and enhance each skill, they must practice old question papers and reference study materials. Additionally, they can practice sample question papers to understand the pertinent exam pattern and marking system. </a:t>
            </a:r>
            <a:r>
              <a:rPr lang="en-US" sz="2400" dirty="0">
                <a:solidFill>
                  <a:srgbClr val="FFFF00"/>
                </a:solidFill>
              </a:rPr>
              <a:t>However, to improve their skills, students must follow a strict academic routine</a:t>
            </a:r>
            <a:r>
              <a:rPr lang="en-US" sz="2400" dirty="0" smtClean="0">
                <a:solidFill>
                  <a:srgbClr val="FFFF00"/>
                </a:solidFill>
              </a:rPr>
              <a:t>.”</a:t>
            </a:r>
            <a:endParaRPr lang="en-US" sz="2400" dirty="0">
              <a:solidFill>
                <a:srgbClr val="FFFF00"/>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3209" y="109429"/>
            <a:ext cx="3979149" cy="2949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79575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Watch Out </a:t>
            </a:r>
            <a:r>
              <a:rPr lang="en-US" dirty="0" smtClean="0"/>
              <a:t>List for Tech Writing</a:t>
            </a:r>
            <a:endParaRPr lang="en-US" dirty="0"/>
          </a:p>
        </p:txBody>
      </p:sp>
      <p:sp>
        <p:nvSpPr>
          <p:cNvPr id="3" name="Subtitle 2"/>
          <p:cNvSpPr txBox="1">
            <a:spLocks noGrp="1"/>
          </p:cNvSpPr>
          <p:nvPr>
            <p:ph type="subTitle" idx="4294967295"/>
          </p:nvPr>
        </p:nvSpPr>
        <p:spPr/>
        <p:txBody>
          <a:bodyPr anchor="ct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algn="ctr">
              <a:buNone/>
            </a:pPr>
            <a:r>
              <a:rPr lang="en-US" dirty="0"/>
              <a:t>Things to avoid</a:t>
            </a:r>
          </a:p>
        </p:txBody>
      </p:sp>
    </p:spTree>
    <p:extLst>
      <p:ext uri="{BB962C8B-B14F-4D97-AF65-F5344CB8AC3E}">
        <p14:creationId xmlns:p14="http://schemas.microsoft.com/office/powerpoint/2010/main" val="3445905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Avoid extra ‘as’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Called as</a:t>
            </a:r>
          </a:p>
          <a:p>
            <a:pPr lvl="0"/>
            <a:r>
              <a:rPr lang="en-US"/>
              <a:t>Named as</a:t>
            </a:r>
          </a:p>
          <a:p>
            <a:pPr lvl="0"/>
            <a:r>
              <a:rPr lang="en-US"/>
              <a:t>Said as</a:t>
            </a:r>
          </a:p>
          <a:p>
            <a:pPr lvl="0"/>
            <a:r>
              <a:rPr lang="en-US"/>
              <a:t>Referenced as</a:t>
            </a:r>
          </a:p>
          <a:p>
            <a:pPr lvl="0"/>
            <a:r>
              <a:rPr lang="en-US"/>
              <a:t>Told as</a:t>
            </a:r>
          </a:p>
          <a:p>
            <a:pPr lvl="0"/>
            <a:r>
              <a:rPr lang="en-US"/>
              <a:t>Describe as</a:t>
            </a:r>
          </a:p>
          <a:p>
            <a:pPr lvl="0"/>
            <a:r>
              <a:rPr lang="en-US"/>
              <a:t>Termed as</a:t>
            </a:r>
          </a:p>
        </p:txBody>
      </p:sp>
      <p:pic>
        <p:nvPicPr>
          <p:cNvPr id="4" name="Picture 3"/>
          <p:cNvPicPr>
            <a:picLocks noChangeAspect="1"/>
          </p:cNvPicPr>
          <p:nvPr/>
        </p:nvPicPr>
        <p:blipFill>
          <a:blip r:embed="rId3">
            <a:lum/>
            <a:alphaModFix/>
          </a:blip>
          <a:srcRect/>
          <a:stretch>
            <a:fillRect/>
          </a:stretch>
        </p:blipFill>
        <p:spPr>
          <a:xfrm>
            <a:off x="3676640" y="1520255"/>
            <a:ext cx="3788319" cy="3788717"/>
          </a:xfrm>
          <a:prstGeom prst="rect">
            <a:avLst/>
          </a:prstGeom>
          <a:noFill/>
          <a:ln>
            <a:noFill/>
          </a:ln>
        </p:spPr>
      </p:pic>
    </p:spTree>
    <p:extLst>
      <p:ext uri="{BB962C8B-B14F-4D97-AF65-F5344CB8AC3E}">
        <p14:creationId xmlns:p14="http://schemas.microsoft.com/office/powerpoint/2010/main" val="372613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Avoid “I won’t tell you” words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Certain</a:t>
            </a:r>
          </a:p>
          <a:p>
            <a:pPr lvl="0"/>
            <a:r>
              <a:rPr lang="en-US"/>
              <a:t>Various</a:t>
            </a:r>
          </a:p>
          <a:p>
            <a:pPr lvl="0"/>
            <a:r>
              <a:rPr lang="en-US"/>
              <a:t>Specific</a:t>
            </a:r>
          </a:p>
          <a:p>
            <a:pPr lvl="0"/>
            <a:r>
              <a:rPr lang="en-US"/>
              <a:t>Obvious</a:t>
            </a:r>
          </a:p>
          <a:p>
            <a:pPr lvl="0"/>
            <a:r>
              <a:rPr lang="en-US"/>
              <a:t>Exigent</a:t>
            </a:r>
          </a:p>
          <a:p>
            <a:pPr lvl="0"/>
            <a:r>
              <a:rPr lang="en-US"/>
              <a:t>Different</a:t>
            </a:r>
          </a:p>
        </p:txBody>
      </p:sp>
      <p:pic>
        <p:nvPicPr>
          <p:cNvPr id="4" name="Picture 3"/>
          <p:cNvPicPr>
            <a:picLocks noChangeAspect="1"/>
          </p:cNvPicPr>
          <p:nvPr/>
        </p:nvPicPr>
        <p:blipFill>
          <a:blip r:embed="rId3">
            <a:lum/>
            <a:alphaModFix/>
          </a:blip>
          <a:srcRect/>
          <a:stretch>
            <a:fillRect/>
          </a:stretch>
        </p:blipFill>
        <p:spPr>
          <a:xfrm>
            <a:off x="4478976" y="1410196"/>
            <a:ext cx="3800402" cy="3484013"/>
          </a:xfrm>
          <a:prstGeom prst="rect">
            <a:avLst/>
          </a:prstGeom>
          <a:noFill/>
          <a:ln>
            <a:noFill/>
          </a:ln>
        </p:spPr>
      </p:pic>
    </p:spTree>
    <p:extLst>
      <p:ext uri="{BB962C8B-B14F-4D97-AF65-F5344CB8AC3E}">
        <p14:creationId xmlns:p14="http://schemas.microsoft.com/office/powerpoint/2010/main" val="418867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4" name="TextBox 3"/>
          <p:cNvSpPr txBox="1"/>
          <p:nvPr/>
        </p:nvSpPr>
        <p:spPr>
          <a:xfrm>
            <a:off x="596766" y="317634"/>
            <a:ext cx="5005137" cy="6247864"/>
          </a:xfrm>
          <a:prstGeom prst="rect">
            <a:avLst/>
          </a:prstGeom>
          <a:noFill/>
        </p:spPr>
        <p:txBody>
          <a:bodyPr wrap="square" rtlCol="0">
            <a:spAutoFit/>
          </a:bodyPr>
          <a:lstStyle/>
          <a:p>
            <a:r>
              <a:rPr lang="en-US" sz="2800" dirty="0" smtClean="0">
                <a:solidFill>
                  <a:srgbClr val="FF0000"/>
                </a:solidFill>
              </a:rPr>
              <a:t>Advisory to Section 1</a:t>
            </a:r>
          </a:p>
          <a:p>
            <a:endParaRPr lang="en-US" sz="2800" dirty="0"/>
          </a:p>
          <a:p>
            <a:endParaRPr lang="en-US" sz="2800" dirty="0" smtClean="0"/>
          </a:p>
          <a:p>
            <a:r>
              <a:rPr lang="en-US" sz="2800" dirty="0" smtClean="0"/>
              <a:t>-The Lecturer will not be able to hold the Section 1 class on Tue, Sep 3 @4:30pm</a:t>
            </a:r>
          </a:p>
          <a:p>
            <a:endParaRPr lang="en-US" sz="2800" dirty="0"/>
          </a:p>
          <a:p>
            <a:r>
              <a:rPr lang="en-US" sz="2800" dirty="0" smtClean="0"/>
              <a:t>	+Makeup session at Section 2 Room E339 @ 7:30pm (All materials posted)</a:t>
            </a:r>
          </a:p>
          <a:p>
            <a:r>
              <a:rPr lang="en-US" sz="2800" dirty="0"/>
              <a:t>	</a:t>
            </a:r>
            <a:r>
              <a:rPr lang="en-US" sz="2800" dirty="0" smtClean="0"/>
              <a:t>+Alternative potentially at 6pm Thu, Sep 5 @ location TBD (Discussion in Aug 29 class)</a:t>
            </a:r>
          </a:p>
          <a:p>
            <a:endParaRPr lang="en-US" dirty="0"/>
          </a:p>
          <a:p>
            <a:endParaRPr lang="en-US" dirty="0"/>
          </a:p>
        </p:txBody>
      </p:sp>
    </p:spTree>
    <p:extLst>
      <p:ext uri="{BB962C8B-B14F-4D97-AF65-F5344CB8AC3E}">
        <p14:creationId xmlns:p14="http://schemas.microsoft.com/office/powerpoint/2010/main" val="22783296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dirty="0"/>
              <a:t>Time – terms to avoid (confusing)</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Nowadays  → currently, at present</a:t>
            </a:r>
          </a:p>
          <a:p>
            <a:pPr lvl="0"/>
            <a:r>
              <a:rPr lang="en-US"/>
              <a:t>In these times → now, currently</a:t>
            </a:r>
          </a:p>
          <a:p>
            <a:pPr lvl="0"/>
            <a:r>
              <a:rPr lang="en-US"/>
              <a:t>In prior times → previously</a:t>
            </a:r>
          </a:p>
          <a:p>
            <a:pPr lvl="0"/>
            <a:r>
              <a:rPr lang="en-US"/>
              <a:t>Before the current → previously</a:t>
            </a:r>
          </a:p>
          <a:p>
            <a:pPr lvl="0"/>
            <a:r>
              <a:rPr lang="en-US"/>
              <a:t>In the current time → now</a:t>
            </a:r>
          </a:p>
          <a:p>
            <a:pPr lvl="0"/>
            <a:r>
              <a:rPr lang="en-US"/>
              <a:t>Brought to light → ?</a:t>
            </a:r>
          </a:p>
          <a:p>
            <a:pPr lvl="0"/>
            <a:r>
              <a:rPr lang="en-US"/>
              <a:t>Come to be → ?</a:t>
            </a:r>
          </a:p>
        </p:txBody>
      </p:sp>
      <p:pic>
        <p:nvPicPr>
          <p:cNvPr id="4" name="Picture 3"/>
          <p:cNvPicPr>
            <a:picLocks noChangeAspect="1"/>
          </p:cNvPicPr>
          <p:nvPr/>
        </p:nvPicPr>
        <p:blipFill>
          <a:blip r:embed="rId3">
            <a:lum/>
            <a:alphaModFix/>
          </a:blip>
          <a:srcRect/>
          <a:stretch>
            <a:fillRect/>
          </a:stretch>
        </p:blipFill>
        <p:spPr>
          <a:xfrm>
            <a:off x="4230144" y="4230588"/>
            <a:ext cx="4152425" cy="2251154"/>
          </a:xfrm>
          <a:prstGeom prst="rect">
            <a:avLst/>
          </a:prstGeom>
          <a:noFill/>
          <a:ln>
            <a:noFill/>
          </a:ln>
        </p:spPr>
      </p:pic>
    </p:spTree>
    <p:extLst>
      <p:ext uri="{BB962C8B-B14F-4D97-AF65-F5344CB8AC3E}">
        <p14:creationId xmlns:p14="http://schemas.microsoft.com/office/powerpoint/2010/main" val="308351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Titles and Headings</a:t>
            </a:r>
          </a:p>
        </p:txBody>
      </p:sp>
      <p:sp>
        <p:nvSpPr>
          <p:cNvPr id="3" name="Text Placeholder 2"/>
          <p:cNvSpPr txBox="1">
            <a:spLocks noGrp="1"/>
          </p:cNvSpPr>
          <p:nvPr>
            <p:ph type="body" idx="4294967295"/>
          </p:nvPr>
        </p:nvSpPr>
        <p:spPr/>
        <p:txBody>
          <a:bodyPr>
            <a:normAutofit lnSpcReduction="10000"/>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Only used to find areas in a document</a:t>
            </a:r>
          </a:p>
          <a:p>
            <a:pPr lvl="1" rtl="0" hangingPunct="0"/>
            <a:r>
              <a:rPr lang="en-US"/>
              <a:t>Never assume they are read</a:t>
            </a:r>
          </a:p>
          <a:p>
            <a:pPr lvl="0"/>
            <a:r>
              <a:rPr lang="en-US"/>
              <a:t>No text should refer to a heading</a:t>
            </a:r>
          </a:p>
          <a:p>
            <a:pPr lvl="1" rtl="0" hangingPunct="0"/>
            <a:r>
              <a:rPr lang="en-US"/>
              <a:t>Watch pronouns</a:t>
            </a:r>
          </a:p>
          <a:p>
            <a:pPr lvl="0"/>
            <a:r>
              <a:rPr lang="en-US"/>
              <a:t>Never have two headings in a row</a:t>
            </a:r>
          </a:p>
          <a:p>
            <a:pPr lvl="0"/>
            <a:r>
              <a:rPr lang="en-US"/>
              <a:t>No ‘-’ or ‘:’ or any combination of the two</a:t>
            </a:r>
          </a:p>
          <a:p>
            <a:pPr lvl="0"/>
            <a:r>
              <a:rPr lang="en-US"/>
              <a:t>No headings in line</a:t>
            </a:r>
          </a:p>
          <a:p>
            <a:pPr lvl="1" rtl="0" hangingPunct="0"/>
            <a:r>
              <a:rPr lang="en-US"/>
              <a:t>Then called a ‘list’</a:t>
            </a:r>
          </a:p>
        </p:txBody>
      </p:sp>
    </p:spTree>
    <p:extLst>
      <p:ext uri="{BB962C8B-B14F-4D97-AF65-F5344CB8AC3E}">
        <p14:creationId xmlns:p14="http://schemas.microsoft.com/office/powerpoint/2010/main" val="2450149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idx="4294967295"/>
          </p:nvPr>
        </p:nvSpPr>
        <p:spPr/>
        <p:txBody>
          <a:bodyPr/>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en-US"/>
              <a:t>Headings</a:t>
            </a:r>
          </a:p>
        </p:txBody>
      </p:sp>
      <p:sp>
        <p:nvSpPr>
          <p:cNvPr id="3" name="Text Placeholder 2"/>
          <p:cNvSpPr txBox="1">
            <a:spLocks noGrp="1"/>
          </p:cNvSpPr>
          <p:nvPr>
            <p:ph type="body" idx="4294967295"/>
          </p:nvPr>
        </p:nvSpPr>
        <p:spPr/>
        <p:txBody>
          <a:bodyPr/>
          <a:lstStyle>
            <a:defPPr marL="432000" lvl="0" indent="-324000">
              <a:spcBef>
                <a:spcPts val="1417"/>
              </a:spcBef>
              <a:spcAft>
                <a:spcPts val="0"/>
              </a:spcAft>
              <a:buSzPct val="45000"/>
              <a:buFont typeface="StarSymbol"/>
              <a:buNone/>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defPPr>
            <a:lvl1pPr marL="432000" lvl="0" indent="-324000">
              <a:spcBef>
                <a:spcPts val="1417"/>
              </a:spcBef>
              <a:spcAft>
                <a:spcPts val="0"/>
              </a:spcAft>
              <a:buSzPct val="45000"/>
              <a:buFont typeface="StarSymbol"/>
              <a:buChar char="●"/>
              <a:defRPr lang="en-US" sz="3200" b="0" i="0" u="none" strike="noStrike" kern="1200" cap="none">
                <a:ln>
                  <a:noFill/>
                </a:ln>
                <a:highlight>
                  <a:scrgbClr r="0" g="0" b="0">
                    <a:alpha val="0"/>
                  </a:scrgbClr>
                </a:highlight>
                <a:latin typeface="Liberation Sans" pitchFamily="18"/>
                <a:ea typeface="Source Han Sans CN Regular" pitchFamily="2"/>
                <a:cs typeface="Lohit Devanagari" pitchFamily="2"/>
              </a:defRPr>
            </a:lvl1pPr>
            <a:lvl2pPr marL="864000" lvl="1" indent="-324000">
              <a:spcBef>
                <a:spcPts val="1134"/>
              </a:spcBef>
              <a:spcAft>
                <a:spcPts val="0"/>
              </a:spcAft>
              <a:buSzPct val="75000"/>
              <a:buFont typeface="StarSymbol"/>
              <a:buChar char="–"/>
              <a:defRPr lang="en-US" sz="2800" b="0" i="0" u="none" strike="noStrike" kern="1200" cap="none">
                <a:ln>
                  <a:noFill/>
                </a:ln>
                <a:highlight>
                  <a:scrgbClr r="0" g="0" b="0">
                    <a:alpha val="0"/>
                  </a:scrgbClr>
                </a:highlight>
                <a:latin typeface="Liberation Sans" pitchFamily="18"/>
                <a:ea typeface="Source Han Sans CN Regular" pitchFamily="2"/>
                <a:cs typeface="Lohit Devanagari" pitchFamily="2"/>
              </a:defRPr>
            </a:lvl2pPr>
            <a:lvl3pPr marL="1295999" lvl="2" indent="-288000">
              <a:spcBef>
                <a:spcPts val="850"/>
              </a:spcBef>
              <a:spcAft>
                <a:spcPts val="0"/>
              </a:spcAft>
              <a:buSzPct val="45000"/>
              <a:buFont typeface="StarSymbol"/>
              <a:buChar char="●"/>
              <a:defRPr lang="en-US" sz="2400" b="0" i="0" u="none" strike="noStrike" kern="1200" cap="none">
                <a:ln>
                  <a:noFill/>
                </a:ln>
                <a:highlight>
                  <a:scrgbClr r="0" g="0" b="0">
                    <a:alpha val="0"/>
                  </a:scrgbClr>
                </a:highlight>
                <a:latin typeface="Liberation Sans" pitchFamily="18"/>
                <a:ea typeface="Source Han Sans CN Regular" pitchFamily="2"/>
                <a:cs typeface="Lohit Devanagari" pitchFamily="2"/>
              </a:defRPr>
            </a:lvl3pPr>
            <a:lvl4pPr marL="1728000" lvl="3" indent="-216000">
              <a:spcBef>
                <a:spcPts val="567"/>
              </a:spcBef>
              <a:spcAft>
                <a:spcPts val="0"/>
              </a:spcAft>
              <a:buSzPct val="7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4pPr>
            <a:lvl5pPr marL="2160000" lvl="4"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5pPr>
            <a:lvl6pPr marL="2592000" lvl="5"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6pPr>
            <a:lvl7pPr marL="3024000" lvl="6"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7pPr>
            <a:lvl8pPr marL="3456000" lvl="7"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8pPr>
            <a:lvl9pPr marL="3887999" lvl="8" indent="-216000">
              <a:spcBef>
                <a:spcPts val="283"/>
              </a:spcBef>
              <a:spcAft>
                <a:spcPts val="0"/>
              </a:spcAft>
              <a:buSzPct val="45000"/>
              <a:buFont typeface="StarSymbol"/>
              <a:buChar char="●"/>
              <a:defRPr lang="en-US" sz="2000" b="0" i="0" u="none" strike="noStrike" kern="1200" cap="none">
                <a:ln>
                  <a:noFill/>
                </a:ln>
                <a:highlight>
                  <a:scrgbClr r="0" g="0" b="0">
                    <a:alpha val="0"/>
                  </a:scrgbClr>
                </a:highlight>
                <a:latin typeface="Liberation Sans" pitchFamily="18"/>
                <a:ea typeface="Source Han Sans CN Regular" pitchFamily="2"/>
                <a:cs typeface="Lohit Devanagari" pitchFamily="2"/>
              </a:defRPr>
            </a:lvl9pPr>
          </a:lstStyle>
          <a:p>
            <a:pPr lvl="0"/>
            <a:r>
              <a:rPr lang="en-US"/>
              <a:t>Should have at least 4 paragraphs per heading</a:t>
            </a:r>
          </a:p>
          <a:p>
            <a:pPr lvl="0"/>
            <a:r>
              <a:rPr lang="en-US"/>
              <a:t>Flow without headings should be good</a:t>
            </a:r>
          </a:p>
          <a:p>
            <a:pPr lvl="0"/>
            <a:r>
              <a:rPr lang="en-US"/>
              <a:t>Never ever ever ever cite a heading</a:t>
            </a:r>
          </a:p>
        </p:txBody>
      </p:sp>
    </p:spTree>
    <p:extLst>
      <p:ext uri="{BB962C8B-B14F-4D97-AF65-F5344CB8AC3E}">
        <p14:creationId xmlns:p14="http://schemas.microsoft.com/office/powerpoint/2010/main" val="248307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a:xfrm>
            <a:off x="1796143" y="1600178"/>
            <a:ext cx="6411686" cy="3619457"/>
          </a:xfrm>
        </p:spPr>
        <p:txBody>
          <a:bodyPr>
            <a:normAutofit/>
          </a:bodyPr>
          <a:lstStyle/>
          <a:p>
            <a:r>
              <a:rPr lang="en-US" dirty="0" smtClean="0"/>
              <a:t>-Engineering Ethics 101</a:t>
            </a:r>
          </a:p>
          <a:p>
            <a:r>
              <a:rPr lang="en-US" dirty="0" smtClean="0"/>
              <a:t>-Engineering Project: Chapter 1               -Engineering Process </a:t>
            </a:r>
          </a:p>
          <a:p>
            <a:r>
              <a:rPr lang="en-US" dirty="0" smtClean="0"/>
              <a:t>-Applying Writing Methods/Rules</a:t>
            </a:r>
          </a:p>
          <a:p>
            <a:r>
              <a:rPr lang="en-US" dirty="0" smtClean="0"/>
              <a:t>-Upcoming Week</a:t>
            </a:r>
          </a:p>
        </p:txBody>
      </p:sp>
    </p:spTree>
    <p:extLst>
      <p:ext uri="{BB962C8B-B14F-4D97-AF65-F5344CB8AC3E}">
        <p14:creationId xmlns:p14="http://schemas.microsoft.com/office/powerpoint/2010/main" val="32647262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Ethics </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Engineering Ethics Video:  Michael Liu, </a:t>
            </a:r>
            <a:r>
              <a:rPr lang="en-US" dirty="0" err="1" smtClean="0">
                <a:hlinkClick r:id="rId2" action="ppaction://hlinkfile"/>
              </a:rPr>
              <a:t>Uof</a:t>
            </a:r>
            <a:r>
              <a:rPr lang="en-US" dirty="0" smtClean="0">
                <a:hlinkClick r:id="rId2" action="ppaction://hlinkfile"/>
              </a:rPr>
              <a:t> Illinois</a:t>
            </a:r>
            <a:endParaRPr lang="en-US" dirty="0"/>
          </a:p>
        </p:txBody>
      </p:sp>
    </p:spTree>
    <p:extLst>
      <p:ext uri="{BB962C8B-B14F-4D97-AF65-F5344CB8AC3E}">
        <p14:creationId xmlns:p14="http://schemas.microsoft.com/office/powerpoint/2010/main" val="3616414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66305" y="165277"/>
            <a:ext cx="7886700" cy="886159"/>
          </a:xfrm>
        </p:spPr>
        <p:txBody>
          <a:bodyPr/>
          <a:lstStyle/>
          <a:p>
            <a:r>
              <a:rPr lang="en-US" dirty="0" smtClean="0"/>
              <a:t>Engineering Process</a:t>
            </a:r>
            <a:endParaRPr lang="en-US" dirty="0"/>
          </a:p>
        </p:txBody>
      </p:sp>
      <p:sp>
        <p:nvSpPr>
          <p:cNvPr id="6" name="Text Placeholder 5"/>
          <p:cNvSpPr>
            <a:spLocks noGrp="1"/>
          </p:cNvSpPr>
          <p:nvPr>
            <p:ph sz="quarter" idx="12"/>
          </p:nvPr>
        </p:nvSpPr>
        <p:spPr>
          <a:xfrm>
            <a:off x="524741" y="1070263"/>
            <a:ext cx="8338704" cy="5018809"/>
          </a:xfrm>
        </p:spPr>
        <p:txBody>
          <a:bodyPr>
            <a:normAutofit fontScale="92500" lnSpcReduction="20000"/>
          </a:bodyPr>
          <a:lstStyle/>
          <a:p>
            <a:pPr marL="342900" indent="-342900">
              <a:buFont typeface="Arial" panose="020B0604020202020204" pitchFamily="34" charset="0"/>
              <a:buChar char="•"/>
            </a:pPr>
            <a:r>
              <a:rPr lang="en-US" dirty="0" smtClean="0"/>
              <a:t>Premodern Era : </a:t>
            </a:r>
          </a:p>
          <a:p>
            <a:pPr marL="800100" lvl="1" indent="-342900">
              <a:buFont typeface="Arial" panose="020B0604020202020204" pitchFamily="34" charset="0"/>
              <a:buChar char="•"/>
            </a:pPr>
            <a:r>
              <a:rPr lang="en-US" dirty="0" smtClean="0"/>
              <a:t>Pyramids to Medieval Cathedral </a:t>
            </a:r>
          </a:p>
          <a:p>
            <a:pPr marL="1257300" lvl="2" indent="-342900">
              <a:buFont typeface="Arial" panose="020B0604020202020204" pitchFamily="34" charset="0"/>
              <a:buChar char="•"/>
            </a:pPr>
            <a:r>
              <a:rPr lang="en-US" dirty="0" smtClean="0"/>
              <a:t>Process emerging</a:t>
            </a:r>
          </a:p>
          <a:p>
            <a:pPr marL="1257300" lvl="2" indent="-342900">
              <a:buFont typeface="Arial" panose="020B0604020202020204" pitchFamily="34" charset="0"/>
              <a:buChar char="•"/>
            </a:pPr>
            <a:r>
              <a:rPr lang="en-US" dirty="0" smtClean="0"/>
              <a:t>Know-how driven by experience</a:t>
            </a:r>
          </a:p>
          <a:p>
            <a:pPr marL="1257300" lvl="2" indent="-342900">
              <a:buFont typeface="Arial" panose="020B0604020202020204" pitchFamily="34" charset="0"/>
              <a:buChar char="•"/>
            </a:pPr>
            <a:r>
              <a:rPr lang="en-US" dirty="0" smtClean="0"/>
              <a:t>Passing of experience by apprenticeships</a:t>
            </a:r>
          </a:p>
          <a:p>
            <a:pPr lvl="2"/>
            <a:endParaRPr lang="en-US" dirty="0" smtClean="0"/>
          </a:p>
          <a:p>
            <a:pPr marL="800100" lvl="1" indent="-342900">
              <a:buFont typeface="Arial" panose="020B0604020202020204" pitchFamily="34" charset="0"/>
              <a:buChar char="•"/>
            </a:pPr>
            <a:r>
              <a:rPr lang="en-US" dirty="0" smtClean="0"/>
              <a:t>Emergence of Scientific Method in late Medieval Age</a:t>
            </a:r>
          </a:p>
          <a:p>
            <a:pPr marL="1257300" lvl="2" indent="-342900">
              <a:buFont typeface="Arial" panose="020B0604020202020204" pitchFamily="34" charset="0"/>
              <a:buChar char="•"/>
            </a:pPr>
            <a:r>
              <a:rPr lang="en-US" dirty="0" smtClean="0"/>
              <a:t>Mathematics and scientific theory provided tools </a:t>
            </a:r>
          </a:p>
          <a:p>
            <a:pPr marL="1257300" lvl="2" indent="-342900">
              <a:buFont typeface="Arial" panose="020B0604020202020204" pitchFamily="34" charset="0"/>
              <a:buChar char="•"/>
            </a:pPr>
            <a:r>
              <a:rPr lang="en-US" dirty="0"/>
              <a:t>Means, methods, procedures emerged for engineering </a:t>
            </a:r>
            <a:endParaRPr lang="en-US" dirty="0" smtClean="0"/>
          </a:p>
          <a:p>
            <a:pPr marL="1257300" lvl="2"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a:p>
            <a:pPr marL="1257300" lvl="2"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Rene Descartes (1596-1650) formulated his “Method” that fit the Engineering Process</a:t>
            </a:r>
          </a:p>
          <a:p>
            <a:pPr marL="342900" indent="-342900">
              <a:buFont typeface="Arial" panose="020B0604020202020204" pitchFamily="34" charset="0"/>
              <a:buChar char="•"/>
            </a:pPr>
            <a:endParaRPr lang="en-US" dirty="0" smtClean="0"/>
          </a:p>
          <a:p>
            <a:pPr marL="800100" lvl="1" indent="-342900">
              <a:buFont typeface="Arial" panose="020B0604020202020204" pitchFamily="34" charset="0"/>
              <a:buChar char="•"/>
            </a:pPr>
            <a:r>
              <a:rPr lang="en-US" dirty="0" smtClean="0"/>
              <a:t>Abstraction</a:t>
            </a:r>
          </a:p>
          <a:p>
            <a:pPr marL="800100" lvl="1" indent="-342900">
              <a:buFont typeface="Arial" panose="020B0604020202020204" pitchFamily="34" charset="0"/>
              <a:buChar char="•"/>
            </a:pPr>
            <a:r>
              <a:rPr lang="en-US" dirty="0" smtClean="0"/>
              <a:t>Dissection </a:t>
            </a:r>
          </a:p>
          <a:p>
            <a:pPr marL="800100" lvl="1" indent="-342900">
              <a:buFont typeface="Arial" panose="020B0604020202020204" pitchFamily="34" charset="0"/>
              <a:buChar char="•"/>
            </a:pPr>
            <a:r>
              <a:rPr lang="en-US" dirty="0" smtClean="0"/>
              <a:t>Reconstruction </a:t>
            </a:r>
          </a:p>
          <a:p>
            <a:pPr marL="800100" lvl="1" indent="-342900">
              <a:buFont typeface="Arial" panose="020B0604020202020204" pitchFamily="34" charset="0"/>
              <a:buChar char="•"/>
            </a:pPr>
            <a:r>
              <a:rPr lang="en-US" dirty="0" smtClean="0"/>
              <a:t>Control</a:t>
            </a:r>
          </a:p>
          <a:p>
            <a:pPr marL="342900" indent="-342900">
              <a:buFont typeface="Arial" panose="020B0604020202020204" pitchFamily="34" charset="0"/>
              <a:buChar char="•"/>
            </a:pPr>
            <a:endParaRPr lang="en-US" dirty="0"/>
          </a:p>
        </p:txBody>
      </p:sp>
      <p:grpSp>
        <p:nvGrpSpPr>
          <p:cNvPr id="11" name="Group 10"/>
          <p:cNvGrpSpPr/>
          <p:nvPr/>
        </p:nvGrpSpPr>
        <p:grpSpPr>
          <a:xfrm>
            <a:off x="3085681" y="4630887"/>
            <a:ext cx="1496711" cy="539045"/>
            <a:chOff x="3085681" y="4630887"/>
            <a:chExt cx="1496711" cy="539045"/>
          </a:xfrm>
        </p:grpSpPr>
        <p:sp>
          <p:nvSpPr>
            <p:cNvPr id="2" name="Right Brace 1"/>
            <p:cNvSpPr/>
            <p:nvPr/>
          </p:nvSpPr>
          <p:spPr>
            <a:xfrm>
              <a:off x="3085681" y="4630887"/>
              <a:ext cx="77724" cy="519543"/>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5" name="TextBox 4"/>
            <p:cNvSpPr txBox="1"/>
            <p:nvPr/>
          </p:nvSpPr>
          <p:spPr>
            <a:xfrm>
              <a:off x="3460174" y="4800600"/>
              <a:ext cx="1122218" cy="369332"/>
            </a:xfrm>
            <a:prstGeom prst="rect">
              <a:avLst/>
            </a:prstGeom>
            <a:noFill/>
          </p:spPr>
          <p:txBody>
            <a:bodyPr wrap="square" rtlCol="0">
              <a:spAutoFit/>
            </a:bodyPr>
            <a:lstStyle/>
            <a:p>
              <a:r>
                <a:rPr lang="en-US" dirty="0" smtClean="0">
                  <a:solidFill>
                    <a:srgbClr val="FFFF00"/>
                  </a:solidFill>
                </a:rPr>
                <a:t>Analysis</a:t>
              </a:r>
              <a:endParaRPr lang="en-US" dirty="0">
                <a:solidFill>
                  <a:srgbClr val="FFFF00"/>
                </a:solidFill>
              </a:endParaRPr>
            </a:p>
          </p:txBody>
        </p:sp>
      </p:grpSp>
      <p:grpSp>
        <p:nvGrpSpPr>
          <p:cNvPr id="8" name="Group 7"/>
          <p:cNvGrpSpPr/>
          <p:nvPr/>
        </p:nvGrpSpPr>
        <p:grpSpPr>
          <a:xfrm>
            <a:off x="3057210" y="5275121"/>
            <a:ext cx="1525182" cy="457200"/>
            <a:chOff x="3057210" y="5275121"/>
            <a:chExt cx="1525182" cy="457200"/>
          </a:xfrm>
        </p:grpSpPr>
        <p:sp>
          <p:nvSpPr>
            <p:cNvPr id="7" name="Right Brace 6"/>
            <p:cNvSpPr/>
            <p:nvPr/>
          </p:nvSpPr>
          <p:spPr>
            <a:xfrm>
              <a:off x="3057210" y="5275121"/>
              <a:ext cx="77724" cy="457200"/>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9" name="TextBox 8"/>
            <p:cNvSpPr txBox="1"/>
            <p:nvPr/>
          </p:nvSpPr>
          <p:spPr>
            <a:xfrm>
              <a:off x="3460174" y="5275121"/>
              <a:ext cx="1122218" cy="369332"/>
            </a:xfrm>
            <a:prstGeom prst="rect">
              <a:avLst/>
            </a:prstGeom>
            <a:noFill/>
          </p:spPr>
          <p:txBody>
            <a:bodyPr wrap="square" rtlCol="0">
              <a:spAutoFit/>
            </a:bodyPr>
            <a:lstStyle/>
            <a:p>
              <a:r>
                <a:rPr lang="en-US" dirty="0" smtClean="0">
                  <a:solidFill>
                    <a:srgbClr val="FFFF00"/>
                  </a:solidFill>
                </a:rPr>
                <a:t>Synthesis</a:t>
              </a:r>
              <a:endParaRPr lang="en-US" dirty="0">
                <a:solidFill>
                  <a:srgbClr val="FFFF00"/>
                </a:solidFill>
              </a:endParaRPr>
            </a:p>
          </p:txBody>
        </p:sp>
      </p:grpSp>
      <p:sp>
        <p:nvSpPr>
          <p:cNvPr id="12" name="Text Placeholder 1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10126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fad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 calcmode="lin" valueType="num">
                                      <p:cBhvr additive="base">
                                        <p:cTn id="28"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animEffect transition="in" filter="fade">
                                      <p:cBhvr>
                                        <p:cTn id="39" dur="500"/>
                                        <p:tgtEl>
                                          <p:spTgt spid="6">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6">
                                            <p:txEl>
                                              <p:pRg st="12" end="12"/>
                                            </p:txEl>
                                          </p:spTgt>
                                        </p:tgtEl>
                                        <p:attrNameLst>
                                          <p:attrName>style.visibility</p:attrName>
                                        </p:attrNameLst>
                                      </p:cBhvr>
                                      <p:to>
                                        <p:strVal val="visible"/>
                                      </p:to>
                                    </p:set>
                                    <p:animEffect transition="in" filter="fade">
                                      <p:cBhvr>
                                        <p:cTn id="44" dur="1000"/>
                                        <p:tgtEl>
                                          <p:spTgt spid="6">
                                            <p:txEl>
                                              <p:pRg st="12" end="12"/>
                                            </p:txEl>
                                          </p:spTgt>
                                        </p:tgtEl>
                                      </p:cBhvr>
                                    </p:animEffect>
                                    <p:anim calcmode="lin" valueType="num">
                                      <p:cBhvr>
                                        <p:cTn id="45" dur="1000" fill="hold"/>
                                        <p:tgtEl>
                                          <p:spTgt spid="6">
                                            <p:txEl>
                                              <p:pRg st="12" end="12"/>
                                            </p:txEl>
                                          </p:spTgt>
                                        </p:tgtEl>
                                        <p:attrNameLst>
                                          <p:attrName>ppt_x</p:attrName>
                                        </p:attrNameLst>
                                      </p:cBhvr>
                                      <p:tavLst>
                                        <p:tav tm="0">
                                          <p:val>
                                            <p:strVal val="#ppt_x"/>
                                          </p:val>
                                        </p:tav>
                                        <p:tav tm="100000">
                                          <p:val>
                                            <p:strVal val="#ppt_x"/>
                                          </p:val>
                                        </p:tav>
                                      </p:tavLst>
                                    </p:anim>
                                    <p:anim calcmode="lin" valueType="num">
                                      <p:cBhvr>
                                        <p:cTn id="46" dur="1000" fill="hold"/>
                                        <p:tgtEl>
                                          <p:spTgt spid="6">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 calcmode="lin" valueType="num">
                                      <p:cBhvr additive="base">
                                        <p:cTn id="51" dur="500" fill="hold"/>
                                        <p:tgtEl>
                                          <p:spTgt spid="6">
                                            <p:txEl>
                                              <p:pRg st="14" end="1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6">
                                            <p:txEl>
                                              <p:pRg st="14" end="14"/>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15" end="15"/>
                                            </p:txEl>
                                          </p:spTgt>
                                        </p:tgtEl>
                                        <p:attrNameLst>
                                          <p:attrName>style.visibility</p:attrName>
                                        </p:attrNameLst>
                                      </p:cBhvr>
                                      <p:to>
                                        <p:strVal val="visible"/>
                                      </p:to>
                                    </p:set>
                                    <p:anim calcmode="lin" valueType="num">
                                      <p:cBhvr additive="base">
                                        <p:cTn id="57" dur="500" fill="hold"/>
                                        <p:tgtEl>
                                          <p:spTgt spid="6">
                                            <p:txEl>
                                              <p:pRg st="15" end="15"/>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15" end="15"/>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6">
                                            <p:txEl>
                                              <p:pRg st="16" end="16"/>
                                            </p:txEl>
                                          </p:spTgt>
                                        </p:tgtEl>
                                        <p:attrNameLst>
                                          <p:attrName>style.visibility</p:attrName>
                                        </p:attrNameLst>
                                      </p:cBhvr>
                                      <p:to>
                                        <p:strVal val="visible"/>
                                      </p:to>
                                    </p:set>
                                    <p:anim calcmode="lin" valueType="num">
                                      <p:cBhvr additive="base">
                                        <p:cTn id="63" dur="500" fill="hold"/>
                                        <p:tgtEl>
                                          <p:spTgt spid="6">
                                            <p:txEl>
                                              <p:pRg st="16" end="16"/>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6">
                                            <p:txEl>
                                              <p:pRg st="16" end="16"/>
                                            </p:txEl>
                                          </p:spTgt>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6">
                                            <p:txEl>
                                              <p:pRg st="17" end="17"/>
                                            </p:txEl>
                                          </p:spTgt>
                                        </p:tgtEl>
                                        <p:attrNameLst>
                                          <p:attrName>style.visibility</p:attrName>
                                        </p:attrNameLst>
                                      </p:cBhvr>
                                      <p:to>
                                        <p:strVal val="visible"/>
                                      </p:to>
                                    </p:set>
                                    <p:anim calcmode="lin" valueType="num">
                                      <p:cBhvr additive="base">
                                        <p:cTn id="69" dur="500" fill="hold"/>
                                        <p:tgtEl>
                                          <p:spTgt spid="6">
                                            <p:txEl>
                                              <p:pRg st="17" end="17"/>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6">
                                            <p:txEl>
                                              <p:pRg st="17" end="17"/>
                                            </p:tx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11"/>
                                        </p:tgtEl>
                                        <p:attrNameLst>
                                          <p:attrName>style.visibility</p:attrName>
                                        </p:attrNameLst>
                                      </p:cBhvr>
                                      <p:to>
                                        <p:strVal val="visible"/>
                                      </p:to>
                                    </p:set>
                                    <p:animEffect transition="in" filter="fade">
                                      <p:cBhvr>
                                        <p:cTn id="75" dur="1000"/>
                                        <p:tgtEl>
                                          <p:spTgt spid="11"/>
                                        </p:tgtEl>
                                      </p:cBhvr>
                                    </p:animEffect>
                                    <p:anim calcmode="lin" valueType="num">
                                      <p:cBhvr>
                                        <p:cTn id="76" dur="1000" fill="hold"/>
                                        <p:tgtEl>
                                          <p:spTgt spid="11"/>
                                        </p:tgtEl>
                                        <p:attrNameLst>
                                          <p:attrName>ppt_x</p:attrName>
                                        </p:attrNameLst>
                                      </p:cBhvr>
                                      <p:tavLst>
                                        <p:tav tm="0">
                                          <p:val>
                                            <p:strVal val="#ppt_x"/>
                                          </p:val>
                                        </p:tav>
                                        <p:tav tm="100000">
                                          <p:val>
                                            <p:strVal val="#ppt_x"/>
                                          </p:val>
                                        </p:tav>
                                      </p:tavLst>
                                    </p:anim>
                                    <p:anim calcmode="lin" valueType="num">
                                      <p:cBhvr>
                                        <p:cTn id="7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36718" cy="3440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sz="quarter" idx="16"/>
          </p:nvPr>
        </p:nvSpPr>
        <p:spPr/>
        <p:txBody>
          <a:bodyPr/>
          <a:lstStyle/>
          <a:p>
            <a:endParaRPr 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5554" y="1791725"/>
            <a:ext cx="6578446" cy="4396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70768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36" y="593559"/>
            <a:ext cx="8614064" cy="1701619"/>
          </a:xfrm>
        </p:spPr>
        <p:txBody>
          <a:bodyPr>
            <a:normAutofit/>
          </a:bodyPr>
          <a:lstStyle/>
          <a:p>
            <a:r>
              <a:rPr lang="en-US" sz="3600" dirty="0" smtClean="0"/>
              <a:t>Engineering   Professionalism</a:t>
            </a:r>
            <a:endParaRPr lang="en-US" sz="3600" dirty="0"/>
          </a:p>
        </p:txBody>
      </p:sp>
      <p:sp>
        <p:nvSpPr>
          <p:cNvPr id="3" name="Content Placeholder 2"/>
          <p:cNvSpPr>
            <a:spLocks noGrp="1"/>
          </p:cNvSpPr>
          <p:nvPr>
            <p:ph sz="quarter" idx="12"/>
          </p:nvPr>
        </p:nvSpPr>
        <p:spPr>
          <a:xfrm>
            <a:off x="270164" y="1846111"/>
            <a:ext cx="8172449" cy="4284525"/>
          </a:xfrm>
        </p:spPr>
        <p:txBody>
          <a:bodyPr/>
          <a:lstStyle/>
          <a:p>
            <a:r>
              <a:rPr lang="en-US" dirty="0" smtClean="0"/>
              <a:t>-Modern Engineers should hold themselves to standards that exceed what the law, the market, and ordinary morality should require</a:t>
            </a:r>
          </a:p>
          <a:p>
            <a:endParaRPr lang="en-US" dirty="0"/>
          </a:p>
          <a:p>
            <a:r>
              <a:rPr lang="en-US" dirty="0" smtClean="0"/>
              <a:t>	+Knowledge</a:t>
            </a:r>
          </a:p>
          <a:p>
            <a:endParaRPr lang="en-US" dirty="0"/>
          </a:p>
          <a:p>
            <a:r>
              <a:rPr lang="en-US" dirty="0" smtClean="0"/>
              <a:t>	+Autonomy</a:t>
            </a:r>
          </a:p>
          <a:p>
            <a:endParaRPr lang="en-US" dirty="0"/>
          </a:p>
          <a:p>
            <a:r>
              <a:rPr lang="en-US" dirty="0" smtClean="0"/>
              <a:t>	+Obligation </a:t>
            </a:r>
          </a:p>
          <a:p>
            <a:endParaRPr lang="en-US" dirty="0"/>
          </a:p>
          <a:p>
            <a:r>
              <a:rPr lang="en-US" dirty="0" smtClean="0"/>
              <a:t>	+Commitment</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388186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1000"/>
                                        <p:tgtEl>
                                          <p:spTgt spid="3">
                                            <p:txEl>
                                              <p:pRg st="8" end="8"/>
                                            </p:txEl>
                                          </p:spTgt>
                                        </p:tgtEl>
                                      </p:cBhvr>
                                    </p:animEffect>
                                    <p:anim calcmode="lin" valueType="num">
                                      <p:cBhvr>
                                        <p:cTn id="29"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Groups Discussion: General </a:t>
            </a:r>
            <a:endParaRPr lang="en-US" dirty="0"/>
          </a:p>
        </p:txBody>
      </p:sp>
      <p:sp>
        <p:nvSpPr>
          <p:cNvPr id="3" name="Content Placeholder 2"/>
          <p:cNvSpPr>
            <a:spLocks noGrp="1"/>
          </p:cNvSpPr>
          <p:nvPr>
            <p:ph idx="1"/>
          </p:nvPr>
        </p:nvSpPr>
        <p:spPr>
          <a:xfrm>
            <a:off x="359229" y="2244978"/>
            <a:ext cx="8349342" cy="4477940"/>
          </a:xfrm>
        </p:spPr>
        <p:txBody>
          <a:bodyPr>
            <a:normAutofit lnSpcReduction="10000"/>
          </a:bodyPr>
          <a:lstStyle/>
          <a:p>
            <a:r>
              <a:rPr lang="en-US" dirty="0" smtClean="0"/>
              <a:t>1.  Science and Engineering </a:t>
            </a:r>
          </a:p>
          <a:p>
            <a:pPr marL="342900" indent="-342900">
              <a:buFont typeface="Arial" panose="020B0604020202020204" pitchFamily="34" charset="0"/>
              <a:buChar char="•"/>
            </a:pPr>
            <a:r>
              <a:rPr lang="en-US" dirty="0" smtClean="0"/>
              <a:t>Engineering is a series of steps that deliver a product or design</a:t>
            </a:r>
          </a:p>
          <a:p>
            <a:pPr marL="342900" indent="-342900">
              <a:buFont typeface="Arial" panose="020B0604020202020204" pitchFamily="34" charset="0"/>
              <a:buChar char="•"/>
            </a:pPr>
            <a:r>
              <a:rPr lang="en-US" dirty="0" smtClean="0"/>
              <a:t>How do Science and Engineering differ in </a:t>
            </a:r>
          </a:p>
          <a:p>
            <a:pPr marL="800100" lvl="1" indent="-342900">
              <a:buFont typeface="Arial" panose="020B0604020202020204" pitchFamily="34" charset="0"/>
              <a:buChar char="•"/>
            </a:pPr>
            <a:r>
              <a:rPr lang="en-US" dirty="0" smtClean="0"/>
              <a:t>Starting point: Requirements versus Theory</a:t>
            </a:r>
          </a:p>
          <a:p>
            <a:pPr marL="800100" lvl="1" indent="-342900">
              <a:buFont typeface="Arial" panose="020B0604020202020204" pitchFamily="34" charset="0"/>
              <a:buChar char="•"/>
            </a:pPr>
            <a:r>
              <a:rPr lang="en-US" dirty="0" smtClean="0"/>
              <a:t>Goals : Knowledge versus ultimate practice</a:t>
            </a:r>
          </a:p>
          <a:p>
            <a:pPr marL="800100" lvl="1" indent="-342900">
              <a:buFont typeface="Arial" panose="020B0604020202020204" pitchFamily="34" charset="0"/>
              <a:buChar char="•"/>
            </a:pPr>
            <a:r>
              <a:rPr lang="en-US" dirty="0" smtClean="0"/>
              <a:t>Process : Use of approximation versus pure deduction</a:t>
            </a:r>
          </a:p>
          <a:p>
            <a:pPr marL="800100" lvl="1" indent="-342900">
              <a:buFont typeface="Arial" panose="020B0604020202020204" pitchFamily="34" charset="0"/>
              <a:buChar char="•"/>
            </a:pPr>
            <a:r>
              <a:rPr lang="en-US" dirty="0" smtClean="0"/>
              <a:t>Deliverables:  Useful products versus proof of validity of theory</a:t>
            </a:r>
          </a:p>
          <a:p>
            <a:pPr marL="800100" lvl="1" indent="-342900">
              <a:buFont typeface="Arial" panose="020B0604020202020204" pitchFamily="34" charset="0"/>
              <a:buChar char="•"/>
            </a:pPr>
            <a:r>
              <a:rPr lang="en-US" dirty="0" smtClean="0"/>
              <a:t>Customer:  Clear client versus “expanded universe”</a:t>
            </a:r>
          </a:p>
          <a:p>
            <a:endParaRPr lang="en-US" dirty="0"/>
          </a:p>
          <a:p>
            <a:endParaRPr lang="en-US" dirty="0" smtClean="0"/>
          </a:p>
          <a:p>
            <a:endParaRPr lang="en-US" dirty="0" smtClean="0"/>
          </a:p>
          <a:p>
            <a:r>
              <a:rPr lang="en-US" dirty="0" smtClean="0"/>
              <a:t>2.  Defective Chips</a:t>
            </a:r>
            <a:endParaRPr lang="en-US" dirty="0"/>
          </a:p>
          <a:p>
            <a:r>
              <a:rPr lang="en-US" dirty="0"/>
              <a:t>	</a:t>
            </a:r>
            <a:r>
              <a:rPr lang="en-US" dirty="0" smtClean="0"/>
              <a:t>Plan that is both ethical and cost effective </a:t>
            </a:r>
          </a:p>
        </p:txBody>
      </p:sp>
    </p:spTree>
    <p:extLst>
      <p:ext uri="{BB962C8B-B14F-4D97-AF65-F5344CB8AC3E}">
        <p14:creationId xmlns:p14="http://schemas.microsoft.com/office/powerpoint/2010/main" val="1516896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DB126CB-D441-464B-B99B-340F3E68FEA0}"/>
    </a:ext>
  </a:extLst>
</a:theme>
</file>

<file path=ppt/theme/theme10.xml><?xml version="1.0" encoding="utf-8"?>
<a:theme xmlns:a="http://schemas.openxmlformats.org/drawingml/2006/main" name="1_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5394</TotalTime>
  <Words>1346</Words>
  <Application>Microsoft Office PowerPoint</Application>
  <PresentationFormat>On-screen Show (4:3)</PresentationFormat>
  <Paragraphs>325</Paragraphs>
  <Slides>32</Slides>
  <Notes>12</Notes>
  <HiddenSlides>0</HiddenSlides>
  <MMClips>0</MMClips>
  <ScaleCrop>false</ScaleCrop>
  <HeadingPairs>
    <vt:vector size="6" baseType="variant">
      <vt:variant>
        <vt:lpstr>Fonts Used</vt:lpstr>
      </vt:variant>
      <vt:variant>
        <vt:i4>13</vt:i4>
      </vt:variant>
      <vt:variant>
        <vt:lpstr>Theme</vt:lpstr>
      </vt:variant>
      <vt:variant>
        <vt:i4>10</vt:i4>
      </vt:variant>
      <vt:variant>
        <vt:lpstr>Slide Titles</vt:lpstr>
      </vt:variant>
      <vt:variant>
        <vt:i4>32</vt:i4>
      </vt:variant>
    </vt:vector>
  </HeadingPairs>
  <TitlesOfParts>
    <vt:vector size="55" baseType="lpstr">
      <vt:lpstr>Arial</vt:lpstr>
      <vt:lpstr>Liberation Sans</vt:lpstr>
      <vt:lpstr>SJSU Spartan Regular</vt:lpstr>
      <vt:lpstr>SJSU Spartan Bold</vt:lpstr>
      <vt:lpstr>Calibri</vt:lpstr>
      <vt:lpstr>StarSymbol</vt:lpstr>
      <vt:lpstr>Courier New</vt:lpstr>
      <vt:lpstr>Helvetica Neue</vt:lpstr>
      <vt:lpstr>Times New Roman</vt:lpstr>
      <vt:lpstr>Wingdings</vt:lpstr>
      <vt:lpstr>Lohit Devanagari</vt:lpstr>
      <vt:lpstr>Source Han Sans CN Regular</vt:lpstr>
      <vt:lpstr>Verdana</vt:lpstr>
      <vt:lpstr>SJSU-Standard-PPT (5)</vt:lpstr>
      <vt:lpstr>Cover Slides</vt:lpstr>
      <vt:lpstr>Title Slides</vt:lpstr>
      <vt:lpstr>Bumper Slides</vt:lpstr>
      <vt:lpstr>Section Headers</vt:lpstr>
      <vt:lpstr>White Content Slides</vt:lpstr>
      <vt:lpstr>Blue Content Slides</vt:lpstr>
      <vt:lpstr>Image Slides</vt:lpstr>
      <vt:lpstr>Charts</vt:lpstr>
      <vt:lpstr>1_Title Slides</vt:lpstr>
      <vt:lpstr>PowerPoint Presentation</vt:lpstr>
      <vt:lpstr>EE 295</vt:lpstr>
      <vt:lpstr>PowerPoint Presentation</vt:lpstr>
      <vt:lpstr>PowerPoint Presentation</vt:lpstr>
      <vt:lpstr>Engineering Ethics </vt:lpstr>
      <vt:lpstr>Engineering Process</vt:lpstr>
      <vt:lpstr>PowerPoint Presentation</vt:lpstr>
      <vt:lpstr>Engineering   Professionalism</vt:lpstr>
      <vt:lpstr>Groups Discussion: General </vt:lpstr>
      <vt:lpstr>In Class Group Discussion:  Defective Chips</vt:lpstr>
      <vt:lpstr>Defective Chips</vt:lpstr>
      <vt:lpstr>Progression of Ethical Analysis</vt:lpstr>
      <vt:lpstr>Semester Major Items…..(subject to modification)</vt:lpstr>
      <vt:lpstr>In Class Sep 5: Midterm Topic Paragraph</vt:lpstr>
      <vt:lpstr>Six Step Method to Reader Centered Writing</vt:lpstr>
      <vt:lpstr>Adaptable Black Box Approach to Tech Writing Process</vt:lpstr>
      <vt:lpstr>SJSU Writing Center Resource</vt:lpstr>
      <vt:lpstr>Technical Communication for Engineers Formal Reports – An Introduction</vt:lpstr>
      <vt:lpstr>PowerPoint Presentation</vt:lpstr>
      <vt:lpstr>PowerPoint Presentation</vt:lpstr>
      <vt:lpstr>Types of Formal Reports Documents </vt:lpstr>
      <vt:lpstr>Types of Formal Report Documents</vt:lpstr>
      <vt:lpstr>Different Reports in EE295</vt:lpstr>
      <vt:lpstr>PowerPoint Presentation</vt:lpstr>
      <vt:lpstr>Focus on EE295 Items</vt:lpstr>
      <vt:lpstr>Paragraph</vt:lpstr>
      <vt:lpstr>Watch Out List for Tech Writing</vt:lpstr>
      <vt:lpstr>Avoid extra ‘as’</vt:lpstr>
      <vt:lpstr>Avoid “I won’t tell you” words</vt:lpstr>
      <vt:lpstr>Time – terms to avoid (confusing)</vt:lpstr>
      <vt:lpstr>Titles and Headings</vt:lpstr>
      <vt:lpstr>Headings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88</cp:revision>
  <cp:lastPrinted>2019-02-02T18:06:31Z</cp:lastPrinted>
  <dcterms:created xsi:type="dcterms:W3CDTF">2017-08-23T13:02:48Z</dcterms:created>
  <dcterms:modified xsi:type="dcterms:W3CDTF">2019-08-30T01:03:09Z</dcterms:modified>
</cp:coreProperties>
</file>